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98" r:id="rId3"/>
    <p:sldId id="299" r:id="rId4"/>
    <p:sldId id="302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03" r:id="rId13"/>
    <p:sldId id="276" r:id="rId14"/>
    <p:sldId id="314" r:id="rId15"/>
    <p:sldId id="312" r:id="rId16"/>
    <p:sldId id="319" r:id="rId17"/>
    <p:sldId id="318" r:id="rId18"/>
    <p:sldId id="304" r:id="rId19"/>
    <p:sldId id="315" r:id="rId20"/>
    <p:sldId id="316" r:id="rId21"/>
    <p:sldId id="258" r:id="rId22"/>
    <p:sldId id="259" r:id="rId23"/>
    <p:sldId id="313" r:id="rId24"/>
    <p:sldId id="320" r:id="rId25"/>
    <p:sldId id="274" r:id="rId26"/>
  </p:sldIdLst>
  <p:sldSz cx="18288000" cy="10287000"/>
  <p:notesSz cx="6858000" cy="9144000"/>
  <p:embeddedFontLst>
    <p:embeddedFont>
      <p:font typeface="Amaranth" panose="020B0604020202020204" charset="0"/>
      <p:regular r:id="rId28"/>
    </p:embeddedFont>
    <p:embeddedFont>
      <p:font typeface="Amaranth Bold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6" Type="http://schemas.openxmlformats.org/officeDocument/2006/relationships/image" Target="../media/image30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6" Type="http://schemas.openxmlformats.org/officeDocument/2006/relationships/image" Target="../media/image30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95233-F826-4E1F-BE51-FDD7C3CCE7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E05AC1D-6445-4B15-A6EA-4333D50BAC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Authority – What are you in charge of?</a:t>
          </a:r>
          <a:endParaRPr lang="en-US" sz="2400" dirty="0"/>
        </a:p>
      </dgm:t>
    </dgm:pt>
    <dgm:pt modelId="{D68A8B5E-A9D0-4780-8DBE-A720354F5D49}" type="parTrans" cxnId="{EA6BB3D3-A245-4FBB-85DE-11A6A34BA643}">
      <dgm:prSet/>
      <dgm:spPr/>
      <dgm:t>
        <a:bodyPr/>
        <a:lstStyle/>
        <a:p>
          <a:endParaRPr lang="en-US"/>
        </a:p>
      </dgm:t>
    </dgm:pt>
    <dgm:pt modelId="{3B506BC5-D0A5-41BA-A617-69667A175211}" type="sibTrans" cxnId="{EA6BB3D3-A245-4FBB-85DE-11A6A34BA643}">
      <dgm:prSet/>
      <dgm:spPr/>
      <dgm:t>
        <a:bodyPr/>
        <a:lstStyle/>
        <a:p>
          <a:endParaRPr lang="en-US"/>
        </a:p>
      </dgm:t>
    </dgm:pt>
    <dgm:pt modelId="{78E7CAFC-85D6-4218-BA4E-F3365B6903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Credibility – Why are you great? </a:t>
          </a:r>
          <a:endParaRPr lang="en-US" sz="2400" dirty="0"/>
        </a:p>
      </dgm:t>
    </dgm:pt>
    <dgm:pt modelId="{7D33326E-D947-4AAD-B433-B2C7B2976249}" type="parTrans" cxnId="{B5AC3E25-AB64-44BD-93B7-0BDBEEF809A6}">
      <dgm:prSet/>
      <dgm:spPr/>
      <dgm:t>
        <a:bodyPr/>
        <a:lstStyle/>
        <a:p>
          <a:endParaRPr lang="en-US"/>
        </a:p>
      </dgm:t>
    </dgm:pt>
    <dgm:pt modelId="{54A24FA2-C2D7-435D-BFA5-26C904E28DFA}" type="sibTrans" cxnId="{B5AC3E25-AB64-44BD-93B7-0BDBEEF809A6}">
      <dgm:prSet/>
      <dgm:spPr/>
      <dgm:t>
        <a:bodyPr/>
        <a:lstStyle/>
        <a:p>
          <a:endParaRPr lang="en-US"/>
        </a:p>
      </dgm:t>
    </dgm:pt>
    <dgm:pt modelId="{8725C67C-3617-48A2-A3AA-B504560F81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Likability – Why should they like you?</a:t>
          </a:r>
          <a:endParaRPr lang="en-US" sz="2400" dirty="0"/>
        </a:p>
      </dgm:t>
    </dgm:pt>
    <dgm:pt modelId="{AF94B2A7-51A0-402E-9A2F-22CB09A14CAF}" type="parTrans" cxnId="{78136132-A753-4636-A884-AAA06AB1779D}">
      <dgm:prSet/>
      <dgm:spPr/>
      <dgm:t>
        <a:bodyPr/>
        <a:lstStyle/>
        <a:p>
          <a:endParaRPr lang="en-US"/>
        </a:p>
      </dgm:t>
    </dgm:pt>
    <dgm:pt modelId="{90C53344-D0B8-4A38-9966-BB095A6F2AC7}" type="sibTrans" cxnId="{78136132-A753-4636-A884-AAA06AB1779D}">
      <dgm:prSet/>
      <dgm:spPr/>
      <dgm:t>
        <a:bodyPr/>
        <a:lstStyle/>
        <a:p>
          <a:endParaRPr lang="en-US"/>
        </a:p>
      </dgm:t>
    </dgm:pt>
    <dgm:pt modelId="{E977583A-86B7-42D6-A314-B83999D761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Interest – What do you know?</a:t>
          </a:r>
          <a:endParaRPr lang="en-US" sz="2400" dirty="0"/>
        </a:p>
      </dgm:t>
    </dgm:pt>
    <dgm:pt modelId="{369A82BE-6BEF-4B2B-85AD-885E9DEACD97}" type="parTrans" cxnId="{C79744D9-37A0-40B3-AD90-EE72E52B1316}">
      <dgm:prSet/>
      <dgm:spPr/>
      <dgm:t>
        <a:bodyPr/>
        <a:lstStyle/>
        <a:p>
          <a:endParaRPr lang="en-US"/>
        </a:p>
      </dgm:t>
    </dgm:pt>
    <dgm:pt modelId="{37792B26-A074-41A5-ABD5-A073F0BF0C8B}" type="sibTrans" cxnId="{C79744D9-37A0-40B3-AD90-EE72E52B1316}">
      <dgm:prSet/>
      <dgm:spPr/>
      <dgm:t>
        <a:bodyPr/>
        <a:lstStyle/>
        <a:p>
          <a:endParaRPr lang="en-US"/>
        </a:p>
      </dgm:t>
    </dgm:pt>
    <dgm:pt modelId="{90DB8204-B9A4-4E3C-8C71-E524B15482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Curiosity – What do you want to find out?</a:t>
          </a:r>
          <a:endParaRPr lang="en-US" sz="2400" dirty="0"/>
        </a:p>
      </dgm:t>
    </dgm:pt>
    <dgm:pt modelId="{B73BA285-DBD3-4C14-B1B4-66E03B182315}" type="parTrans" cxnId="{84178A82-0D01-4BDB-A651-CECAD5429CDB}">
      <dgm:prSet/>
      <dgm:spPr/>
      <dgm:t>
        <a:bodyPr/>
        <a:lstStyle/>
        <a:p>
          <a:endParaRPr lang="en-US"/>
        </a:p>
      </dgm:t>
    </dgm:pt>
    <dgm:pt modelId="{CD63C6F5-D69B-4687-8A5C-88FCD3F0480F}" type="sibTrans" cxnId="{84178A82-0D01-4BDB-A651-CECAD5429CDB}">
      <dgm:prSet/>
      <dgm:spPr/>
      <dgm:t>
        <a:bodyPr/>
        <a:lstStyle/>
        <a:p>
          <a:endParaRPr lang="en-US"/>
        </a:p>
      </dgm:t>
    </dgm:pt>
    <dgm:pt modelId="{EBA6769F-41C1-4F16-9FB1-9AF8313784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Beneficial – How can you benefit them?</a:t>
          </a:r>
          <a:endParaRPr lang="en-US" sz="2400" dirty="0"/>
        </a:p>
      </dgm:t>
    </dgm:pt>
    <dgm:pt modelId="{B8AEA017-B502-4D77-8052-5DB09A440F3A}" type="parTrans" cxnId="{B2CFCE5F-FB58-4842-8FE2-8E69653CDA65}">
      <dgm:prSet/>
      <dgm:spPr/>
      <dgm:t>
        <a:bodyPr/>
        <a:lstStyle/>
        <a:p>
          <a:endParaRPr lang="en-US"/>
        </a:p>
      </dgm:t>
    </dgm:pt>
    <dgm:pt modelId="{50472F60-C9B5-49B6-924A-9D0D42D91EBD}" type="sibTrans" cxnId="{B2CFCE5F-FB58-4842-8FE2-8E69653CDA65}">
      <dgm:prSet/>
      <dgm:spPr/>
      <dgm:t>
        <a:bodyPr/>
        <a:lstStyle/>
        <a:p>
          <a:endParaRPr lang="en-US"/>
        </a:p>
      </dgm:t>
    </dgm:pt>
    <dgm:pt modelId="{68A6AB4E-CAD9-4006-83E7-4B9E791303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Relevance – How are you relevant to them?</a:t>
          </a:r>
          <a:endParaRPr lang="en-US" sz="2400" dirty="0"/>
        </a:p>
      </dgm:t>
    </dgm:pt>
    <dgm:pt modelId="{043450D9-F136-45B1-A9B1-746EA47ADFD6}" type="parTrans" cxnId="{9701540F-C094-4D12-B99C-8D838344024E}">
      <dgm:prSet/>
      <dgm:spPr/>
      <dgm:t>
        <a:bodyPr/>
        <a:lstStyle/>
        <a:p>
          <a:endParaRPr lang="en-US"/>
        </a:p>
      </dgm:t>
    </dgm:pt>
    <dgm:pt modelId="{56D3CD6C-4941-4991-B41F-A43075059592}" type="sibTrans" cxnId="{9701540F-C094-4D12-B99C-8D838344024E}">
      <dgm:prSet/>
      <dgm:spPr/>
      <dgm:t>
        <a:bodyPr/>
        <a:lstStyle/>
        <a:p>
          <a:endParaRPr lang="en-US"/>
        </a:p>
      </dgm:t>
    </dgm:pt>
    <dgm:pt modelId="{9C173AB9-C6B7-4B84-AF33-EA40F331D5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Individual – How do I know this isn’t a generic approach?</a:t>
          </a:r>
          <a:endParaRPr lang="en-US" sz="2400" dirty="0"/>
        </a:p>
      </dgm:t>
    </dgm:pt>
    <dgm:pt modelId="{B3EBE0B8-8DF0-40AB-9647-05367F40A129}" type="parTrans" cxnId="{6507FC3F-CBF0-4DFD-80FA-333A355082A0}">
      <dgm:prSet/>
      <dgm:spPr/>
      <dgm:t>
        <a:bodyPr/>
        <a:lstStyle/>
        <a:p>
          <a:endParaRPr lang="en-US"/>
        </a:p>
      </dgm:t>
    </dgm:pt>
    <dgm:pt modelId="{C79ED334-A7A8-4AC4-970C-0D7BABD9317D}" type="sibTrans" cxnId="{6507FC3F-CBF0-4DFD-80FA-333A355082A0}">
      <dgm:prSet/>
      <dgm:spPr/>
      <dgm:t>
        <a:bodyPr/>
        <a:lstStyle/>
        <a:p>
          <a:endParaRPr lang="en-US"/>
        </a:p>
      </dgm:t>
    </dgm:pt>
    <dgm:pt modelId="{1B0830D7-B536-48D4-8A66-BD4073E05D15}" type="pres">
      <dgm:prSet presAssocID="{63995233-F826-4E1F-BE51-FDD7C3CCE744}" presName="root" presStyleCnt="0">
        <dgm:presLayoutVars>
          <dgm:dir/>
          <dgm:resizeHandles val="exact"/>
        </dgm:presLayoutVars>
      </dgm:prSet>
      <dgm:spPr/>
    </dgm:pt>
    <dgm:pt modelId="{B9228712-7371-4CC6-8858-22449C87490E}" type="pres">
      <dgm:prSet presAssocID="{1E05AC1D-6445-4B15-A6EA-4333D50BACEC}" presName="compNode" presStyleCnt="0"/>
      <dgm:spPr/>
    </dgm:pt>
    <dgm:pt modelId="{938C460C-DB96-4442-A841-DF6C2D612662}" type="pres">
      <dgm:prSet presAssocID="{1E05AC1D-6445-4B15-A6EA-4333D50BACEC}" presName="bgRect" presStyleLbl="bgShp" presStyleIdx="0" presStyleCnt="8"/>
      <dgm:spPr/>
    </dgm:pt>
    <dgm:pt modelId="{C76A2E57-28C9-477D-8BB4-4966C6DF78F6}" type="pres">
      <dgm:prSet presAssocID="{1E05AC1D-6445-4B15-A6EA-4333D50BACEC}" presName="icon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2D71148C-1DD9-4B7A-9BB2-D02B6AF80B15}" type="pres">
      <dgm:prSet presAssocID="{1E05AC1D-6445-4B15-A6EA-4333D50BACEC}" presName="spaceRect" presStyleCnt="0"/>
      <dgm:spPr/>
    </dgm:pt>
    <dgm:pt modelId="{1CA21CF9-B94D-46E1-BAC8-928CAB0E3EF3}" type="pres">
      <dgm:prSet presAssocID="{1E05AC1D-6445-4B15-A6EA-4333D50BACEC}" presName="parTx" presStyleLbl="revTx" presStyleIdx="0" presStyleCnt="8">
        <dgm:presLayoutVars>
          <dgm:chMax val="0"/>
          <dgm:chPref val="0"/>
        </dgm:presLayoutVars>
      </dgm:prSet>
      <dgm:spPr/>
    </dgm:pt>
    <dgm:pt modelId="{533BFA0B-89AE-4EB9-9870-A0EE1C191232}" type="pres">
      <dgm:prSet presAssocID="{3B506BC5-D0A5-41BA-A617-69667A175211}" presName="sibTrans" presStyleCnt="0"/>
      <dgm:spPr/>
    </dgm:pt>
    <dgm:pt modelId="{3435EAAF-4719-4782-AE94-90D101F42E73}" type="pres">
      <dgm:prSet presAssocID="{78E7CAFC-85D6-4218-BA4E-F3365B69036F}" presName="compNode" presStyleCnt="0"/>
      <dgm:spPr/>
    </dgm:pt>
    <dgm:pt modelId="{DFEDDE6B-F0E7-4318-A496-574F99643E80}" type="pres">
      <dgm:prSet presAssocID="{78E7CAFC-85D6-4218-BA4E-F3365B69036F}" presName="bgRect" presStyleLbl="bgShp" presStyleIdx="1" presStyleCnt="8"/>
      <dgm:spPr/>
    </dgm:pt>
    <dgm:pt modelId="{1640E1C1-AD53-4E64-B1BE-B7C2A7E6C2EF}" type="pres">
      <dgm:prSet presAssocID="{78E7CAFC-85D6-4218-BA4E-F3365B69036F}" presName="iconRect" presStyleLbl="node1" presStyleIdx="1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81C67079-411F-4499-9A5B-B1DB222C2315}" type="pres">
      <dgm:prSet presAssocID="{78E7CAFC-85D6-4218-BA4E-F3365B69036F}" presName="spaceRect" presStyleCnt="0"/>
      <dgm:spPr/>
    </dgm:pt>
    <dgm:pt modelId="{3E8AC5AD-A970-4A7E-86B9-1450F86569D4}" type="pres">
      <dgm:prSet presAssocID="{78E7CAFC-85D6-4218-BA4E-F3365B69036F}" presName="parTx" presStyleLbl="revTx" presStyleIdx="1" presStyleCnt="8">
        <dgm:presLayoutVars>
          <dgm:chMax val="0"/>
          <dgm:chPref val="0"/>
        </dgm:presLayoutVars>
      </dgm:prSet>
      <dgm:spPr/>
    </dgm:pt>
    <dgm:pt modelId="{221E5AD8-A234-4ACB-9382-3F48D657FCF4}" type="pres">
      <dgm:prSet presAssocID="{54A24FA2-C2D7-435D-BFA5-26C904E28DFA}" presName="sibTrans" presStyleCnt="0"/>
      <dgm:spPr/>
    </dgm:pt>
    <dgm:pt modelId="{F548E629-D05C-43C4-B7CA-39A6DC03EBC8}" type="pres">
      <dgm:prSet presAssocID="{8725C67C-3617-48A2-A3AA-B504560F8106}" presName="compNode" presStyleCnt="0"/>
      <dgm:spPr/>
    </dgm:pt>
    <dgm:pt modelId="{75199E08-1D91-44C6-B17A-6621855F06FE}" type="pres">
      <dgm:prSet presAssocID="{8725C67C-3617-48A2-A3AA-B504560F8106}" presName="bgRect" presStyleLbl="bgShp" presStyleIdx="2" presStyleCnt="8"/>
      <dgm:spPr/>
    </dgm:pt>
    <dgm:pt modelId="{90B4DB33-0C00-46DE-81A5-80CC6746088B}" type="pres">
      <dgm:prSet presAssocID="{8725C67C-3617-48A2-A3AA-B504560F8106}" presName="iconRect" presStyleLbl="node1" presStyleIdx="2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A5D66EA-578B-445A-8D96-E7AC9DCE555E}" type="pres">
      <dgm:prSet presAssocID="{8725C67C-3617-48A2-A3AA-B504560F8106}" presName="spaceRect" presStyleCnt="0"/>
      <dgm:spPr/>
    </dgm:pt>
    <dgm:pt modelId="{87B23257-9A86-48B6-B1C9-F3E4376B5204}" type="pres">
      <dgm:prSet presAssocID="{8725C67C-3617-48A2-A3AA-B504560F8106}" presName="parTx" presStyleLbl="revTx" presStyleIdx="2" presStyleCnt="8">
        <dgm:presLayoutVars>
          <dgm:chMax val="0"/>
          <dgm:chPref val="0"/>
        </dgm:presLayoutVars>
      </dgm:prSet>
      <dgm:spPr/>
    </dgm:pt>
    <dgm:pt modelId="{DFA33468-5EFB-43D9-ABC7-8D17A44DFEF0}" type="pres">
      <dgm:prSet presAssocID="{90C53344-D0B8-4A38-9966-BB095A6F2AC7}" presName="sibTrans" presStyleCnt="0"/>
      <dgm:spPr/>
    </dgm:pt>
    <dgm:pt modelId="{F3989C21-CB73-4A01-A959-CAC59CD1D597}" type="pres">
      <dgm:prSet presAssocID="{E977583A-86B7-42D6-A314-B83999D761A3}" presName="compNode" presStyleCnt="0"/>
      <dgm:spPr/>
    </dgm:pt>
    <dgm:pt modelId="{C0562C76-5E4A-48D1-99A8-8108B351959E}" type="pres">
      <dgm:prSet presAssocID="{E977583A-86B7-42D6-A314-B83999D761A3}" presName="bgRect" presStyleLbl="bgShp" presStyleIdx="3" presStyleCnt="8"/>
      <dgm:spPr/>
    </dgm:pt>
    <dgm:pt modelId="{84F2F1B9-AB2C-49E8-BA38-09BC5CEA7395}" type="pres">
      <dgm:prSet presAssocID="{E977583A-86B7-42D6-A314-B83999D761A3}" presName="iconRect" presStyleLbl="node1" presStyleIdx="3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1D31487-4185-4CCC-8D96-4CC262F4A2C8}" type="pres">
      <dgm:prSet presAssocID="{E977583A-86B7-42D6-A314-B83999D761A3}" presName="spaceRect" presStyleCnt="0"/>
      <dgm:spPr/>
    </dgm:pt>
    <dgm:pt modelId="{54B25396-55E6-4A63-9AC8-C6FA099A028C}" type="pres">
      <dgm:prSet presAssocID="{E977583A-86B7-42D6-A314-B83999D761A3}" presName="parTx" presStyleLbl="revTx" presStyleIdx="3" presStyleCnt="8">
        <dgm:presLayoutVars>
          <dgm:chMax val="0"/>
          <dgm:chPref val="0"/>
        </dgm:presLayoutVars>
      </dgm:prSet>
      <dgm:spPr/>
    </dgm:pt>
    <dgm:pt modelId="{804F98AA-B66D-4801-ABA6-5C5EF20062DB}" type="pres">
      <dgm:prSet presAssocID="{37792B26-A074-41A5-ABD5-A073F0BF0C8B}" presName="sibTrans" presStyleCnt="0"/>
      <dgm:spPr/>
    </dgm:pt>
    <dgm:pt modelId="{70C2FC2E-FD46-405C-81B1-C8DA5D705626}" type="pres">
      <dgm:prSet presAssocID="{90DB8204-B9A4-4E3C-8C71-E524B15482D7}" presName="compNode" presStyleCnt="0"/>
      <dgm:spPr/>
    </dgm:pt>
    <dgm:pt modelId="{889BB597-E461-4E95-B846-C46E875433C2}" type="pres">
      <dgm:prSet presAssocID="{90DB8204-B9A4-4E3C-8C71-E524B15482D7}" presName="bgRect" presStyleLbl="bgShp" presStyleIdx="4" presStyleCnt="8"/>
      <dgm:spPr/>
    </dgm:pt>
    <dgm:pt modelId="{E40917CA-B203-4749-AAA8-AB76588F0E11}" type="pres">
      <dgm:prSet presAssocID="{90DB8204-B9A4-4E3C-8C71-E524B15482D7}" presName="iconRect" presStyleLbl="node1" presStyleIdx="4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E63E2A59-3596-4BAA-B722-76E100CCB1E2}" type="pres">
      <dgm:prSet presAssocID="{90DB8204-B9A4-4E3C-8C71-E524B15482D7}" presName="spaceRect" presStyleCnt="0"/>
      <dgm:spPr/>
    </dgm:pt>
    <dgm:pt modelId="{B5A194FA-4785-414C-A6F4-CCDB68D25878}" type="pres">
      <dgm:prSet presAssocID="{90DB8204-B9A4-4E3C-8C71-E524B15482D7}" presName="parTx" presStyleLbl="revTx" presStyleIdx="4" presStyleCnt="8">
        <dgm:presLayoutVars>
          <dgm:chMax val="0"/>
          <dgm:chPref val="0"/>
        </dgm:presLayoutVars>
      </dgm:prSet>
      <dgm:spPr/>
    </dgm:pt>
    <dgm:pt modelId="{AAF93D1E-FD1F-433E-A24E-ADB6757FEBE1}" type="pres">
      <dgm:prSet presAssocID="{CD63C6F5-D69B-4687-8A5C-88FCD3F0480F}" presName="sibTrans" presStyleCnt="0"/>
      <dgm:spPr/>
    </dgm:pt>
    <dgm:pt modelId="{ADCB9DC7-4E52-47DB-8767-476B3FE2E0A3}" type="pres">
      <dgm:prSet presAssocID="{EBA6769F-41C1-4F16-9FB1-9AF831378447}" presName="compNode" presStyleCnt="0"/>
      <dgm:spPr/>
    </dgm:pt>
    <dgm:pt modelId="{01E17F18-404F-4262-9924-76327AD00584}" type="pres">
      <dgm:prSet presAssocID="{EBA6769F-41C1-4F16-9FB1-9AF831378447}" presName="bgRect" presStyleLbl="bgShp" presStyleIdx="5" presStyleCnt="8"/>
      <dgm:spPr/>
    </dgm:pt>
    <dgm:pt modelId="{7786907E-8C9C-450A-A78F-189E7C109970}" type="pres">
      <dgm:prSet presAssocID="{EBA6769F-41C1-4F16-9FB1-9AF831378447}" presName="iconRect" presStyleLbl="node1" presStyleIdx="5" presStyleCnt="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98F5D7A2-362D-4775-95A3-01BB6D097713}" type="pres">
      <dgm:prSet presAssocID="{EBA6769F-41C1-4F16-9FB1-9AF831378447}" presName="spaceRect" presStyleCnt="0"/>
      <dgm:spPr/>
    </dgm:pt>
    <dgm:pt modelId="{7278E021-7567-437C-95DA-B866C1934879}" type="pres">
      <dgm:prSet presAssocID="{EBA6769F-41C1-4F16-9FB1-9AF831378447}" presName="parTx" presStyleLbl="revTx" presStyleIdx="5" presStyleCnt="8">
        <dgm:presLayoutVars>
          <dgm:chMax val="0"/>
          <dgm:chPref val="0"/>
        </dgm:presLayoutVars>
      </dgm:prSet>
      <dgm:spPr/>
    </dgm:pt>
    <dgm:pt modelId="{B9487117-93E0-45DA-A122-54C2EF08C269}" type="pres">
      <dgm:prSet presAssocID="{50472F60-C9B5-49B6-924A-9D0D42D91EBD}" presName="sibTrans" presStyleCnt="0"/>
      <dgm:spPr/>
    </dgm:pt>
    <dgm:pt modelId="{A9EC4168-54E7-4AA5-8830-073384A0CB3C}" type="pres">
      <dgm:prSet presAssocID="{68A6AB4E-CAD9-4006-83E7-4B9E791303C9}" presName="compNode" presStyleCnt="0"/>
      <dgm:spPr/>
    </dgm:pt>
    <dgm:pt modelId="{40B0DB6D-4A03-4932-866A-872BA3FD5098}" type="pres">
      <dgm:prSet presAssocID="{68A6AB4E-CAD9-4006-83E7-4B9E791303C9}" presName="bgRect" presStyleLbl="bgShp" presStyleIdx="6" presStyleCnt="8"/>
      <dgm:spPr/>
    </dgm:pt>
    <dgm:pt modelId="{64045342-68DC-48E6-A299-A53CDEBE8534}" type="pres">
      <dgm:prSet presAssocID="{68A6AB4E-CAD9-4006-83E7-4B9E791303C9}" presName="iconRect" presStyleLbl="node1" presStyleIdx="6" presStyleCnt="8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B6D7056E-3CFB-4303-8A2A-B86B7BEA9201}" type="pres">
      <dgm:prSet presAssocID="{68A6AB4E-CAD9-4006-83E7-4B9E791303C9}" presName="spaceRect" presStyleCnt="0"/>
      <dgm:spPr/>
    </dgm:pt>
    <dgm:pt modelId="{44EE29DE-E1A1-414F-ACB8-FF6637452DC0}" type="pres">
      <dgm:prSet presAssocID="{68A6AB4E-CAD9-4006-83E7-4B9E791303C9}" presName="parTx" presStyleLbl="revTx" presStyleIdx="6" presStyleCnt="8">
        <dgm:presLayoutVars>
          <dgm:chMax val="0"/>
          <dgm:chPref val="0"/>
        </dgm:presLayoutVars>
      </dgm:prSet>
      <dgm:spPr/>
    </dgm:pt>
    <dgm:pt modelId="{52A33862-B357-4754-80A6-47DF6515DA31}" type="pres">
      <dgm:prSet presAssocID="{56D3CD6C-4941-4991-B41F-A43075059592}" presName="sibTrans" presStyleCnt="0"/>
      <dgm:spPr/>
    </dgm:pt>
    <dgm:pt modelId="{E9BADA81-2AB5-4515-A631-62A754789AA4}" type="pres">
      <dgm:prSet presAssocID="{9C173AB9-C6B7-4B84-AF33-EA40F331D58F}" presName="compNode" presStyleCnt="0"/>
      <dgm:spPr/>
    </dgm:pt>
    <dgm:pt modelId="{C61FB889-2804-49E8-BD52-92F3065393A4}" type="pres">
      <dgm:prSet presAssocID="{9C173AB9-C6B7-4B84-AF33-EA40F331D58F}" presName="bgRect" presStyleLbl="bgShp" presStyleIdx="7" presStyleCnt="8"/>
      <dgm:spPr/>
    </dgm:pt>
    <dgm:pt modelId="{88CDAF8B-49B6-4A99-953D-95B4C34C24E6}" type="pres">
      <dgm:prSet presAssocID="{9C173AB9-C6B7-4B84-AF33-EA40F331D58F}" presName="iconRect" presStyleLbl="node1" presStyleIdx="7" presStyleCnt="8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CCBC66AF-FA72-4115-9C0C-BDD4D43F67BA}" type="pres">
      <dgm:prSet presAssocID="{9C173AB9-C6B7-4B84-AF33-EA40F331D58F}" presName="spaceRect" presStyleCnt="0"/>
      <dgm:spPr/>
    </dgm:pt>
    <dgm:pt modelId="{D41C1522-54DD-45AC-85BF-F71F4E3D6AD9}" type="pres">
      <dgm:prSet presAssocID="{9C173AB9-C6B7-4B84-AF33-EA40F331D58F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3BE7190A-48AE-480A-AB1D-16898D7331DA}" type="presOf" srcId="{EBA6769F-41C1-4F16-9FB1-9AF831378447}" destId="{7278E021-7567-437C-95DA-B866C1934879}" srcOrd="0" destOrd="0" presId="urn:microsoft.com/office/officeart/2018/2/layout/IconVerticalSolidList"/>
    <dgm:cxn modelId="{9701540F-C094-4D12-B99C-8D838344024E}" srcId="{63995233-F826-4E1F-BE51-FDD7C3CCE744}" destId="{68A6AB4E-CAD9-4006-83E7-4B9E791303C9}" srcOrd="6" destOrd="0" parTransId="{043450D9-F136-45B1-A9B1-746EA47ADFD6}" sibTransId="{56D3CD6C-4941-4991-B41F-A43075059592}"/>
    <dgm:cxn modelId="{B5AC3E25-AB64-44BD-93B7-0BDBEEF809A6}" srcId="{63995233-F826-4E1F-BE51-FDD7C3CCE744}" destId="{78E7CAFC-85D6-4218-BA4E-F3365B69036F}" srcOrd="1" destOrd="0" parTransId="{7D33326E-D947-4AAD-B433-B2C7B2976249}" sibTransId="{54A24FA2-C2D7-435D-BFA5-26C904E28DFA}"/>
    <dgm:cxn modelId="{78136132-A753-4636-A884-AAA06AB1779D}" srcId="{63995233-F826-4E1F-BE51-FDD7C3CCE744}" destId="{8725C67C-3617-48A2-A3AA-B504560F8106}" srcOrd="2" destOrd="0" parTransId="{AF94B2A7-51A0-402E-9A2F-22CB09A14CAF}" sibTransId="{90C53344-D0B8-4A38-9966-BB095A6F2AC7}"/>
    <dgm:cxn modelId="{6507FC3F-CBF0-4DFD-80FA-333A355082A0}" srcId="{63995233-F826-4E1F-BE51-FDD7C3CCE744}" destId="{9C173AB9-C6B7-4B84-AF33-EA40F331D58F}" srcOrd="7" destOrd="0" parTransId="{B3EBE0B8-8DF0-40AB-9647-05367F40A129}" sibTransId="{C79ED334-A7A8-4AC4-970C-0D7BABD9317D}"/>
    <dgm:cxn modelId="{B34DDD5B-0980-49F2-BC33-9E79ACC4B7B2}" type="presOf" srcId="{8725C67C-3617-48A2-A3AA-B504560F8106}" destId="{87B23257-9A86-48B6-B1C9-F3E4376B5204}" srcOrd="0" destOrd="0" presId="urn:microsoft.com/office/officeart/2018/2/layout/IconVerticalSolidList"/>
    <dgm:cxn modelId="{B2CFCE5F-FB58-4842-8FE2-8E69653CDA65}" srcId="{63995233-F826-4E1F-BE51-FDD7C3CCE744}" destId="{EBA6769F-41C1-4F16-9FB1-9AF831378447}" srcOrd="5" destOrd="0" parTransId="{B8AEA017-B502-4D77-8052-5DB09A440F3A}" sibTransId="{50472F60-C9B5-49B6-924A-9D0D42D91EBD}"/>
    <dgm:cxn modelId="{70E2D246-5E95-45D7-A2E1-ABD4BBAED100}" type="presOf" srcId="{68A6AB4E-CAD9-4006-83E7-4B9E791303C9}" destId="{44EE29DE-E1A1-414F-ACB8-FF6637452DC0}" srcOrd="0" destOrd="0" presId="urn:microsoft.com/office/officeart/2018/2/layout/IconVerticalSolidList"/>
    <dgm:cxn modelId="{BEF20678-1193-49F4-909D-771BB15BAF12}" type="presOf" srcId="{1E05AC1D-6445-4B15-A6EA-4333D50BACEC}" destId="{1CA21CF9-B94D-46E1-BAC8-928CAB0E3EF3}" srcOrd="0" destOrd="0" presId="urn:microsoft.com/office/officeart/2018/2/layout/IconVerticalSolidList"/>
    <dgm:cxn modelId="{84178A82-0D01-4BDB-A651-CECAD5429CDB}" srcId="{63995233-F826-4E1F-BE51-FDD7C3CCE744}" destId="{90DB8204-B9A4-4E3C-8C71-E524B15482D7}" srcOrd="4" destOrd="0" parTransId="{B73BA285-DBD3-4C14-B1B4-66E03B182315}" sibTransId="{CD63C6F5-D69B-4687-8A5C-88FCD3F0480F}"/>
    <dgm:cxn modelId="{F7721888-B67B-4100-8724-431A9F5B66D0}" type="presOf" srcId="{63995233-F826-4E1F-BE51-FDD7C3CCE744}" destId="{1B0830D7-B536-48D4-8A66-BD4073E05D15}" srcOrd="0" destOrd="0" presId="urn:microsoft.com/office/officeart/2018/2/layout/IconVerticalSolidList"/>
    <dgm:cxn modelId="{32FA5A98-52BE-406C-9ABE-195A88C718A4}" type="presOf" srcId="{E977583A-86B7-42D6-A314-B83999D761A3}" destId="{54B25396-55E6-4A63-9AC8-C6FA099A028C}" srcOrd="0" destOrd="0" presId="urn:microsoft.com/office/officeart/2018/2/layout/IconVerticalSolidList"/>
    <dgm:cxn modelId="{95BE1AA3-D407-4D2A-88B3-6DDADFB006CC}" type="presOf" srcId="{90DB8204-B9A4-4E3C-8C71-E524B15482D7}" destId="{B5A194FA-4785-414C-A6F4-CCDB68D25878}" srcOrd="0" destOrd="0" presId="urn:microsoft.com/office/officeart/2018/2/layout/IconVerticalSolidList"/>
    <dgm:cxn modelId="{13BA08AB-3644-4BE8-A8D7-29E0579FBB96}" type="presOf" srcId="{9C173AB9-C6B7-4B84-AF33-EA40F331D58F}" destId="{D41C1522-54DD-45AC-85BF-F71F4E3D6AD9}" srcOrd="0" destOrd="0" presId="urn:microsoft.com/office/officeart/2018/2/layout/IconVerticalSolidList"/>
    <dgm:cxn modelId="{EE7FC8B5-620A-4A14-9A8B-388046F62FBA}" type="presOf" srcId="{78E7CAFC-85D6-4218-BA4E-F3365B69036F}" destId="{3E8AC5AD-A970-4A7E-86B9-1450F86569D4}" srcOrd="0" destOrd="0" presId="urn:microsoft.com/office/officeart/2018/2/layout/IconVerticalSolidList"/>
    <dgm:cxn modelId="{EA6BB3D3-A245-4FBB-85DE-11A6A34BA643}" srcId="{63995233-F826-4E1F-BE51-FDD7C3CCE744}" destId="{1E05AC1D-6445-4B15-A6EA-4333D50BACEC}" srcOrd="0" destOrd="0" parTransId="{D68A8B5E-A9D0-4780-8DBE-A720354F5D49}" sibTransId="{3B506BC5-D0A5-41BA-A617-69667A175211}"/>
    <dgm:cxn modelId="{C79744D9-37A0-40B3-AD90-EE72E52B1316}" srcId="{63995233-F826-4E1F-BE51-FDD7C3CCE744}" destId="{E977583A-86B7-42D6-A314-B83999D761A3}" srcOrd="3" destOrd="0" parTransId="{369A82BE-6BEF-4B2B-85AD-885E9DEACD97}" sibTransId="{37792B26-A074-41A5-ABD5-A073F0BF0C8B}"/>
    <dgm:cxn modelId="{6F8D68F1-027A-4308-AE97-9474F2BEA8C6}" type="presParOf" srcId="{1B0830D7-B536-48D4-8A66-BD4073E05D15}" destId="{B9228712-7371-4CC6-8858-22449C87490E}" srcOrd="0" destOrd="0" presId="urn:microsoft.com/office/officeart/2018/2/layout/IconVerticalSolidList"/>
    <dgm:cxn modelId="{8EFCE6D6-5A69-4BEA-B9BC-0981C4FB873B}" type="presParOf" srcId="{B9228712-7371-4CC6-8858-22449C87490E}" destId="{938C460C-DB96-4442-A841-DF6C2D612662}" srcOrd="0" destOrd="0" presId="urn:microsoft.com/office/officeart/2018/2/layout/IconVerticalSolidList"/>
    <dgm:cxn modelId="{7AF358EF-E84E-433A-9CBF-4EA7F7BEE91F}" type="presParOf" srcId="{B9228712-7371-4CC6-8858-22449C87490E}" destId="{C76A2E57-28C9-477D-8BB4-4966C6DF78F6}" srcOrd="1" destOrd="0" presId="urn:microsoft.com/office/officeart/2018/2/layout/IconVerticalSolidList"/>
    <dgm:cxn modelId="{B3498D64-F6BF-41B6-9FB2-A798611E4C4A}" type="presParOf" srcId="{B9228712-7371-4CC6-8858-22449C87490E}" destId="{2D71148C-1DD9-4B7A-9BB2-D02B6AF80B15}" srcOrd="2" destOrd="0" presId="urn:microsoft.com/office/officeart/2018/2/layout/IconVerticalSolidList"/>
    <dgm:cxn modelId="{179F3AE3-98BC-47E3-8CFC-47C013CCD086}" type="presParOf" srcId="{B9228712-7371-4CC6-8858-22449C87490E}" destId="{1CA21CF9-B94D-46E1-BAC8-928CAB0E3EF3}" srcOrd="3" destOrd="0" presId="urn:microsoft.com/office/officeart/2018/2/layout/IconVerticalSolidList"/>
    <dgm:cxn modelId="{F47AB269-2F84-4CD0-ACE1-0F44474E5C86}" type="presParOf" srcId="{1B0830D7-B536-48D4-8A66-BD4073E05D15}" destId="{533BFA0B-89AE-4EB9-9870-A0EE1C191232}" srcOrd="1" destOrd="0" presId="urn:microsoft.com/office/officeart/2018/2/layout/IconVerticalSolidList"/>
    <dgm:cxn modelId="{9846FC4D-8B4D-428E-9DAD-4F0600F05325}" type="presParOf" srcId="{1B0830D7-B536-48D4-8A66-BD4073E05D15}" destId="{3435EAAF-4719-4782-AE94-90D101F42E73}" srcOrd="2" destOrd="0" presId="urn:microsoft.com/office/officeart/2018/2/layout/IconVerticalSolidList"/>
    <dgm:cxn modelId="{BACA024B-EEE0-409B-B897-A49945FB0CC4}" type="presParOf" srcId="{3435EAAF-4719-4782-AE94-90D101F42E73}" destId="{DFEDDE6B-F0E7-4318-A496-574F99643E80}" srcOrd="0" destOrd="0" presId="urn:microsoft.com/office/officeart/2018/2/layout/IconVerticalSolidList"/>
    <dgm:cxn modelId="{CFE2B751-7115-4FE6-AD61-F7F48AF4B992}" type="presParOf" srcId="{3435EAAF-4719-4782-AE94-90D101F42E73}" destId="{1640E1C1-AD53-4E64-B1BE-B7C2A7E6C2EF}" srcOrd="1" destOrd="0" presId="urn:microsoft.com/office/officeart/2018/2/layout/IconVerticalSolidList"/>
    <dgm:cxn modelId="{ECBC3DCD-0613-484D-B19D-7A8FDEBC74B2}" type="presParOf" srcId="{3435EAAF-4719-4782-AE94-90D101F42E73}" destId="{81C67079-411F-4499-9A5B-B1DB222C2315}" srcOrd="2" destOrd="0" presId="urn:microsoft.com/office/officeart/2018/2/layout/IconVerticalSolidList"/>
    <dgm:cxn modelId="{CB953AE3-D959-4527-ADDE-C19A4CFE0AD7}" type="presParOf" srcId="{3435EAAF-4719-4782-AE94-90D101F42E73}" destId="{3E8AC5AD-A970-4A7E-86B9-1450F86569D4}" srcOrd="3" destOrd="0" presId="urn:microsoft.com/office/officeart/2018/2/layout/IconVerticalSolidList"/>
    <dgm:cxn modelId="{F726E206-CBA6-4F33-B11F-B0D28AB03C50}" type="presParOf" srcId="{1B0830D7-B536-48D4-8A66-BD4073E05D15}" destId="{221E5AD8-A234-4ACB-9382-3F48D657FCF4}" srcOrd="3" destOrd="0" presId="urn:microsoft.com/office/officeart/2018/2/layout/IconVerticalSolidList"/>
    <dgm:cxn modelId="{CBDEE46E-88DF-4D04-8850-2C9C81477765}" type="presParOf" srcId="{1B0830D7-B536-48D4-8A66-BD4073E05D15}" destId="{F548E629-D05C-43C4-B7CA-39A6DC03EBC8}" srcOrd="4" destOrd="0" presId="urn:microsoft.com/office/officeart/2018/2/layout/IconVerticalSolidList"/>
    <dgm:cxn modelId="{CC398CA5-5FFB-4058-A96C-5250E0576480}" type="presParOf" srcId="{F548E629-D05C-43C4-B7CA-39A6DC03EBC8}" destId="{75199E08-1D91-44C6-B17A-6621855F06FE}" srcOrd="0" destOrd="0" presId="urn:microsoft.com/office/officeart/2018/2/layout/IconVerticalSolidList"/>
    <dgm:cxn modelId="{F9686AF3-0DAC-42A4-890F-E64FA696BA0E}" type="presParOf" srcId="{F548E629-D05C-43C4-B7CA-39A6DC03EBC8}" destId="{90B4DB33-0C00-46DE-81A5-80CC6746088B}" srcOrd="1" destOrd="0" presId="urn:microsoft.com/office/officeart/2018/2/layout/IconVerticalSolidList"/>
    <dgm:cxn modelId="{4B04C710-F6A7-4D9B-A1A0-E3CAE50DD5D9}" type="presParOf" srcId="{F548E629-D05C-43C4-B7CA-39A6DC03EBC8}" destId="{CA5D66EA-578B-445A-8D96-E7AC9DCE555E}" srcOrd="2" destOrd="0" presId="urn:microsoft.com/office/officeart/2018/2/layout/IconVerticalSolidList"/>
    <dgm:cxn modelId="{64A7FA02-652A-454C-BAFF-8610DCCDC41F}" type="presParOf" srcId="{F548E629-D05C-43C4-B7CA-39A6DC03EBC8}" destId="{87B23257-9A86-48B6-B1C9-F3E4376B5204}" srcOrd="3" destOrd="0" presId="urn:microsoft.com/office/officeart/2018/2/layout/IconVerticalSolidList"/>
    <dgm:cxn modelId="{D686016C-1A86-4213-BDD5-05A3137E99DE}" type="presParOf" srcId="{1B0830D7-B536-48D4-8A66-BD4073E05D15}" destId="{DFA33468-5EFB-43D9-ABC7-8D17A44DFEF0}" srcOrd="5" destOrd="0" presId="urn:microsoft.com/office/officeart/2018/2/layout/IconVerticalSolidList"/>
    <dgm:cxn modelId="{2C9F9721-6EC8-4D25-8AEA-E949AD75F655}" type="presParOf" srcId="{1B0830D7-B536-48D4-8A66-BD4073E05D15}" destId="{F3989C21-CB73-4A01-A959-CAC59CD1D597}" srcOrd="6" destOrd="0" presId="urn:microsoft.com/office/officeart/2018/2/layout/IconVerticalSolidList"/>
    <dgm:cxn modelId="{3F945DCA-368D-4EBB-96CA-1873EC8D02B3}" type="presParOf" srcId="{F3989C21-CB73-4A01-A959-CAC59CD1D597}" destId="{C0562C76-5E4A-48D1-99A8-8108B351959E}" srcOrd="0" destOrd="0" presId="urn:microsoft.com/office/officeart/2018/2/layout/IconVerticalSolidList"/>
    <dgm:cxn modelId="{12277840-8FCA-485F-B4E7-BB5ED1A951DC}" type="presParOf" srcId="{F3989C21-CB73-4A01-A959-CAC59CD1D597}" destId="{84F2F1B9-AB2C-49E8-BA38-09BC5CEA7395}" srcOrd="1" destOrd="0" presId="urn:microsoft.com/office/officeart/2018/2/layout/IconVerticalSolidList"/>
    <dgm:cxn modelId="{E53C0E1F-4DD3-4C5A-A078-61349C79F094}" type="presParOf" srcId="{F3989C21-CB73-4A01-A959-CAC59CD1D597}" destId="{A1D31487-4185-4CCC-8D96-4CC262F4A2C8}" srcOrd="2" destOrd="0" presId="urn:microsoft.com/office/officeart/2018/2/layout/IconVerticalSolidList"/>
    <dgm:cxn modelId="{C989AC10-62D1-4D68-8D90-73ED4239C990}" type="presParOf" srcId="{F3989C21-CB73-4A01-A959-CAC59CD1D597}" destId="{54B25396-55E6-4A63-9AC8-C6FA099A028C}" srcOrd="3" destOrd="0" presId="urn:microsoft.com/office/officeart/2018/2/layout/IconVerticalSolidList"/>
    <dgm:cxn modelId="{D862AAB0-6942-405D-AF30-F86530C07228}" type="presParOf" srcId="{1B0830D7-B536-48D4-8A66-BD4073E05D15}" destId="{804F98AA-B66D-4801-ABA6-5C5EF20062DB}" srcOrd="7" destOrd="0" presId="urn:microsoft.com/office/officeart/2018/2/layout/IconVerticalSolidList"/>
    <dgm:cxn modelId="{97E29210-B1D4-48B8-8500-B9E85A335BC7}" type="presParOf" srcId="{1B0830D7-B536-48D4-8A66-BD4073E05D15}" destId="{70C2FC2E-FD46-405C-81B1-C8DA5D705626}" srcOrd="8" destOrd="0" presId="urn:microsoft.com/office/officeart/2018/2/layout/IconVerticalSolidList"/>
    <dgm:cxn modelId="{6C10EEAD-2090-4C8F-B009-C8275DBED055}" type="presParOf" srcId="{70C2FC2E-FD46-405C-81B1-C8DA5D705626}" destId="{889BB597-E461-4E95-B846-C46E875433C2}" srcOrd="0" destOrd="0" presId="urn:microsoft.com/office/officeart/2018/2/layout/IconVerticalSolidList"/>
    <dgm:cxn modelId="{9E6110EC-44A4-48F7-AD63-C063EFB5A799}" type="presParOf" srcId="{70C2FC2E-FD46-405C-81B1-C8DA5D705626}" destId="{E40917CA-B203-4749-AAA8-AB76588F0E11}" srcOrd="1" destOrd="0" presId="urn:microsoft.com/office/officeart/2018/2/layout/IconVerticalSolidList"/>
    <dgm:cxn modelId="{A3874D07-3255-455C-BD1F-11F5C884F06C}" type="presParOf" srcId="{70C2FC2E-FD46-405C-81B1-C8DA5D705626}" destId="{E63E2A59-3596-4BAA-B722-76E100CCB1E2}" srcOrd="2" destOrd="0" presId="urn:microsoft.com/office/officeart/2018/2/layout/IconVerticalSolidList"/>
    <dgm:cxn modelId="{5E89F0C9-2180-413F-A53F-FB3B0B5F06BF}" type="presParOf" srcId="{70C2FC2E-FD46-405C-81B1-C8DA5D705626}" destId="{B5A194FA-4785-414C-A6F4-CCDB68D25878}" srcOrd="3" destOrd="0" presId="urn:microsoft.com/office/officeart/2018/2/layout/IconVerticalSolidList"/>
    <dgm:cxn modelId="{3AA6C051-888C-4521-B34D-BD1FC7E9C96A}" type="presParOf" srcId="{1B0830D7-B536-48D4-8A66-BD4073E05D15}" destId="{AAF93D1E-FD1F-433E-A24E-ADB6757FEBE1}" srcOrd="9" destOrd="0" presId="urn:microsoft.com/office/officeart/2018/2/layout/IconVerticalSolidList"/>
    <dgm:cxn modelId="{B263CD93-6D64-41B3-9E6E-188A095BDD40}" type="presParOf" srcId="{1B0830D7-B536-48D4-8A66-BD4073E05D15}" destId="{ADCB9DC7-4E52-47DB-8767-476B3FE2E0A3}" srcOrd="10" destOrd="0" presId="urn:microsoft.com/office/officeart/2018/2/layout/IconVerticalSolidList"/>
    <dgm:cxn modelId="{10471512-4EE1-4AAF-9428-C8D6E610D4A2}" type="presParOf" srcId="{ADCB9DC7-4E52-47DB-8767-476B3FE2E0A3}" destId="{01E17F18-404F-4262-9924-76327AD00584}" srcOrd="0" destOrd="0" presId="urn:microsoft.com/office/officeart/2018/2/layout/IconVerticalSolidList"/>
    <dgm:cxn modelId="{5CE32035-D9C8-4177-8AFD-5CEC19DE444F}" type="presParOf" srcId="{ADCB9DC7-4E52-47DB-8767-476B3FE2E0A3}" destId="{7786907E-8C9C-450A-A78F-189E7C109970}" srcOrd="1" destOrd="0" presId="urn:microsoft.com/office/officeart/2018/2/layout/IconVerticalSolidList"/>
    <dgm:cxn modelId="{697B32FF-E7BF-4D4A-B1C5-4ECB03BA8D4B}" type="presParOf" srcId="{ADCB9DC7-4E52-47DB-8767-476B3FE2E0A3}" destId="{98F5D7A2-362D-4775-95A3-01BB6D097713}" srcOrd="2" destOrd="0" presId="urn:microsoft.com/office/officeart/2018/2/layout/IconVerticalSolidList"/>
    <dgm:cxn modelId="{27E3ABE2-59C2-4BE8-B8F3-3F13F7076EB1}" type="presParOf" srcId="{ADCB9DC7-4E52-47DB-8767-476B3FE2E0A3}" destId="{7278E021-7567-437C-95DA-B866C1934879}" srcOrd="3" destOrd="0" presId="urn:microsoft.com/office/officeart/2018/2/layout/IconVerticalSolidList"/>
    <dgm:cxn modelId="{593849AD-98DE-416D-BBA2-ACCEB9B8CCD6}" type="presParOf" srcId="{1B0830D7-B536-48D4-8A66-BD4073E05D15}" destId="{B9487117-93E0-45DA-A122-54C2EF08C269}" srcOrd="11" destOrd="0" presId="urn:microsoft.com/office/officeart/2018/2/layout/IconVerticalSolidList"/>
    <dgm:cxn modelId="{64EC1516-BEEB-4C88-98BB-1307197F78BF}" type="presParOf" srcId="{1B0830D7-B536-48D4-8A66-BD4073E05D15}" destId="{A9EC4168-54E7-4AA5-8830-073384A0CB3C}" srcOrd="12" destOrd="0" presId="urn:microsoft.com/office/officeart/2018/2/layout/IconVerticalSolidList"/>
    <dgm:cxn modelId="{85F0F127-4F55-47B1-8395-A8484203AA5C}" type="presParOf" srcId="{A9EC4168-54E7-4AA5-8830-073384A0CB3C}" destId="{40B0DB6D-4A03-4932-866A-872BA3FD5098}" srcOrd="0" destOrd="0" presId="urn:microsoft.com/office/officeart/2018/2/layout/IconVerticalSolidList"/>
    <dgm:cxn modelId="{0E6FA296-72B5-4314-A3BB-CD37BB489E46}" type="presParOf" srcId="{A9EC4168-54E7-4AA5-8830-073384A0CB3C}" destId="{64045342-68DC-48E6-A299-A53CDEBE8534}" srcOrd="1" destOrd="0" presId="urn:microsoft.com/office/officeart/2018/2/layout/IconVerticalSolidList"/>
    <dgm:cxn modelId="{85FE188A-0D31-4F9E-93EB-28949B3945AD}" type="presParOf" srcId="{A9EC4168-54E7-4AA5-8830-073384A0CB3C}" destId="{B6D7056E-3CFB-4303-8A2A-B86B7BEA9201}" srcOrd="2" destOrd="0" presId="urn:microsoft.com/office/officeart/2018/2/layout/IconVerticalSolidList"/>
    <dgm:cxn modelId="{B7FE7812-79FC-4912-956D-810C322259E6}" type="presParOf" srcId="{A9EC4168-54E7-4AA5-8830-073384A0CB3C}" destId="{44EE29DE-E1A1-414F-ACB8-FF6637452DC0}" srcOrd="3" destOrd="0" presId="urn:microsoft.com/office/officeart/2018/2/layout/IconVerticalSolidList"/>
    <dgm:cxn modelId="{4B04F45B-CA42-4C3B-BB44-D0312154A547}" type="presParOf" srcId="{1B0830D7-B536-48D4-8A66-BD4073E05D15}" destId="{52A33862-B357-4754-80A6-47DF6515DA31}" srcOrd="13" destOrd="0" presId="urn:microsoft.com/office/officeart/2018/2/layout/IconVerticalSolidList"/>
    <dgm:cxn modelId="{6451731B-4C4F-4F32-8AE2-F8A9AE746356}" type="presParOf" srcId="{1B0830D7-B536-48D4-8A66-BD4073E05D15}" destId="{E9BADA81-2AB5-4515-A631-62A754789AA4}" srcOrd="14" destOrd="0" presId="urn:microsoft.com/office/officeart/2018/2/layout/IconVerticalSolidList"/>
    <dgm:cxn modelId="{AC46CDCC-B37D-4628-A8DF-F48C6A3AA511}" type="presParOf" srcId="{E9BADA81-2AB5-4515-A631-62A754789AA4}" destId="{C61FB889-2804-49E8-BD52-92F3065393A4}" srcOrd="0" destOrd="0" presId="urn:microsoft.com/office/officeart/2018/2/layout/IconVerticalSolidList"/>
    <dgm:cxn modelId="{89EDD644-71FD-4EA6-A1F6-A5C1A0D570F6}" type="presParOf" srcId="{E9BADA81-2AB5-4515-A631-62A754789AA4}" destId="{88CDAF8B-49B6-4A99-953D-95B4C34C24E6}" srcOrd="1" destOrd="0" presId="urn:microsoft.com/office/officeart/2018/2/layout/IconVerticalSolidList"/>
    <dgm:cxn modelId="{9C01895D-D671-4F5F-8798-08DF67AF4C29}" type="presParOf" srcId="{E9BADA81-2AB5-4515-A631-62A754789AA4}" destId="{CCBC66AF-FA72-4115-9C0C-BDD4D43F67BA}" srcOrd="2" destOrd="0" presId="urn:microsoft.com/office/officeart/2018/2/layout/IconVerticalSolidList"/>
    <dgm:cxn modelId="{82607A6F-550B-4265-8093-5113FD9D4B98}" type="presParOf" srcId="{E9BADA81-2AB5-4515-A631-62A754789AA4}" destId="{D41C1522-54DD-45AC-85BF-F71F4E3D6A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50B8A-8C52-4E20-AD80-7A9D9234235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F4BD4D-BDA6-45F1-AC19-2F525CF765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Drop in will be on Wednesday 19</a:t>
          </a:r>
          <a:r>
            <a:rPr lang="en-US" baseline="30000" dirty="0"/>
            <a:t>th</a:t>
          </a:r>
          <a:r>
            <a:rPr lang="en-US" dirty="0"/>
            <a:t> at the later time of 1:45 -2:45 p.m.</a:t>
          </a:r>
        </a:p>
      </dgm:t>
    </dgm:pt>
    <dgm:pt modelId="{6823BA08-3FA3-4983-9905-D639F04C0C23}" type="parTrans" cxnId="{6A139928-0BC1-475A-B135-B13684E4B185}">
      <dgm:prSet/>
      <dgm:spPr/>
      <dgm:t>
        <a:bodyPr/>
        <a:lstStyle/>
        <a:p>
          <a:endParaRPr lang="en-US"/>
        </a:p>
      </dgm:t>
    </dgm:pt>
    <dgm:pt modelId="{7D419A4C-6480-40B7-BB2F-0612D3099268}" type="sibTrans" cxnId="{6A139928-0BC1-475A-B135-B13684E4B185}">
      <dgm:prSet/>
      <dgm:spPr/>
      <dgm:t>
        <a:bodyPr/>
        <a:lstStyle/>
        <a:p>
          <a:endParaRPr lang="en-US"/>
        </a:p>
      </dgm:t>
    </dgm:pt>
    <dgm:pt modelId="{232B4F19-9F89-4361-AA1B-1A1745D26D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would like to book your 30 minute call for May do get in touch so we can </a:t>
          </a:r>
          <a:r>
            <a:rPr lang="en-US" dirty="0" err="1"/>
            <a:t>diarise</a:t>
          </a:r>
          <a:r>
            <a:rPr lang="en-US" dirty="0"/>
            <a:t> it for you</a:t>
          </a:r>
        </a:p>
      </dgm:t>
    </dgm:pt>
    <dgm:pt modelId="{BDFB4D20-4FC0-4AB4-A6A6-21F02A83F967}" type="parTrans" cxnId="{AC21A8A8-6279-4F93-B901-3C23390D7B32}">
      <dgm:prSet/>
      <dgm:spPr/>
      <dgm:t>
        <a:bodyPr/>
        <a:lstStyle/>
        <a:p>
          <a:endParaRPr lang="en-US"/>
        </a:p>
      </dgm:t>
    </dgm:pt>
    <dgm:pt modelId="{B0FE9C65-4311-4A61-8A1E-E068A3C11F93}" type="sibTrans" cxnId="{AC21A8A8-6279-4F93-B901-3C23390D7B32}">
      <dgm:prSet/>
      <dgm:spPr/>
      <dgm:t>
        <a:bodyPr/>
        <a:lstStyle/>
        <a:p>
          <a:endParaRPr lang="en-US"/>
        </a:p>
      </dgm:t>
    </dgm:pt>
    <dgm:pt modelId="{1FB22E1A-6513-417C-829B-908EBEC449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will talk through your wins, what you can use from this masterclass going forward and discuss your Q2 goals.</a:t>
          </a:r>
        </a:p>
      </dgm:t>
    </dgm:pt>
    <dgm:pt modelId="{D4DBE63F-0932-43F2-9966-8DC4B4D984B8}" type="parTrans" cxnId="{075B99AE-C84A-4C3D-A046-51B94081BD9A}">
      <dgm:prSet/>
      <dgm:spPr/>
      <dgm:t>
        <a:bodyPr/>
        <a:lstStyle/>
        <a:p>
          <a:endParaRPr lang="en-US"/>
        </a:p>
      </dgm:t>
    </dgm:pt>
    <dgm:pt modelId="{225DE8F2-FEE9-475B-84BC-B48CB190EFA4}" type="sibTrans" cxnId="{075B99AE-C84A-4C3D-A046-51B94081BD9A}">
      <dgm:prSet/>
      <dgm:spPr/>
      <dgm:t>
        <a:bodyPr/>
        <a:lstStyle/>
        <a:p>
          <a:endParaRPr lang="en-US"/>
        </a:p>
      </dgm:t>
    </dgm:pt>
    <dgm:pt modelId="{24DB18C9-F5AB-4CC6-931A-14FBF43E6C4A}" type="pres">
      <dgm:prSet presAssocID="{31E50B8A-8C52-4E20-AD80-7A9D9234235F}" presName="root" presStyleCnt="0">
        <dgm:presLayoutVars>
          <dgm:dir/>
          <dgm:resizeHandles val="exact"/>
        </dgm:presLayoutVars>
      </dgm:prSet>
      <dgm:spPr/>
    </dgm:pt>
    <dgm:pt modelId="{1203EF6B-BD3A-4551-8B8B-DDF8EE6A0BF4}" type="pres">
      <dgm:prSet presAssocID="{F6F4BD4D-BDA6-45F1-AC19-2F525CF765B2}" presName="compNode" presStyleCnt="0"/>
      <dgm:spPr/>
    </dgm:pt>
    <dgm:pt modelId="{1FFDE552-A189-4C40-B843-4D2382D1A35A}" type="pres">
      <dgm:prSet presAssocID="{F6F4BD4D-BDA6-45F1-AC19-2F525CF765B2}" presName="bgRect" presStyleLbl="bgShp" presStyleIdx="0" presStyleCnt="3"/>
      <dgm:spPr/>
    </dgm:pt>
    <dgm:pt modelId="{103980D3-457F-43F6-95A5-A95B2E55CDD6}" type="pres">
      <dgm:prSet presAssocID="{F6F4BD4D-BDA6-45F1-AC19-2F525CF765B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512A5A89-3BEE-45BE-99CA-51A8B7D1C7FA}" type="pres">
      <dgm:prSet presAssocID="{F6F4BD4D-BDA6-45F1-AC19-2F525CF765B2}" presName="spaceRect" presStyleCnt="0"/>
      <dgm:spPr/>
    </dgm:pt>
    <dgm:pt modelId="{E1B4B709-7392-4DFA-A841-E3A2143C1F27}" type="pres">
      <dgm:prSet presAssocID="{F6F4BD4D-BDA6-45F1-AC19-2F525CF765B2}" presName="parTx" presStyleLbl="revTx" presStyleIdx="0" presStyleCnt="3">
        <dgm:presLayoutVars>
          <dgm:chMax val="0"/>
          <dgm:chPref val="0"/>
        </dgm:presLayoutVars>
      </dgm:prSet>
      <dgm:spPr/>
    </dgm:pt>
    <dgm:pt modelId="{41041A91-7133-47B2-B69D-A879799DBB9A}" type="pres">
      <dgm:prSet presAssocID="{7D419A4C-6480-40B7-BB2F-0612D3099268}" presName="sibTrans" presStyleCnt="0"/>
      <dgm:spPr/>
    </dgm:pt>
    <dgm:pt modelId="{761F72A9-4FB8-4EA0-ACC0-60874CE1DEC7}" type="pres">
      <dgm:prSet presAssocID="{232B4F19-9F89-4361-AA1B-1A1745D26D6F}" presName="compNode" presStyleCnt="0"/>
      <dgm:spPr/>
    </dgm:pt>
    <dgm:pt modelId="{655834DD-256C-4895-A153-A0819D87547A}" type="pres">
      <dgm:prSet presAssocID="{232B4F19-9F89-4361-AA1B-1A1745D26D6F}" presName="bgRect" presStyleLbl="bgShp" presStyleIdx="1" presStyleCnt="3"/>
      <dgm:spPr/>
    </dgm:pt>
    <dgm:pt modelId="{D4E6856C-3627-4969-8529-E0725F7F8C2F}" type="pres">
      <dgm:prSet presAssocID="{232B4F19-9F89-4361-AA1B-1A1745D26D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98D107F-E754-4A09-87EB-C36C34F095D3}" type="pres">
      <dgm:prSet presAssocID="{232B4F19-9F89-4361-AA1B-1A1745D26D6F}" presName="spaceRect" presStyleCnt="0"/>
      <dgm:spPr/>
    </dgm:pt>
    <dgm:pt modelId="{23F72EAD-AE89-4533-B39C-C767C546D27C}" type="pres">
      <dgm:prSet presAssocID="{232B4F19-9F89-4361-AA1B-1A1745D26D6F}" presName="parTx" presStyleLbl="revTx" presStyleIdx="1" presStyleCnt="3">
        <dgm:presLayoutVars>
          <dgm:chMax val="0"/>
          <dgm:chPref val="0"/>
        </dgm:presLayoutVars>
      </dgm:prSet>
      <dgm:spPr/>
    </dgm:pt>
    <dgm:pt modelId="{250EF0D3-D1F5-4A7B-98E2-404312F619F8}" type="pres">
      <dgm:prSet presAssocID="{B0FE9C65-4311-4A61-8A1E-E068A3C11F93}" presName="sibTrans" presStyleCnt="0"/>
      <dgm:spPr/>
    </dgm:pt>
    <dgm:pt modelId="{D3B7BBC2-11B6-4594-8FAD-D90A15917FA2}" type="pres">
      <dgm:prSet presAssocID="{1FB22E1A-6513-417C-829B-908EBEC4495E}" presName="compNode" presStyleCnt="0"/>
      <dgm:spPr/>
    </dgm:pt>
    <dgm:pt modelId="{37D1FC25-CC0F-4B67-A0D7-08F09C1EF059}" type="pres">
      <dgm:prSet presAssocID="{1FB22E1A-6513-417C-829B-908EBEC4495E}" presName="bgRect" presStyleLbl="bgShp" presStyleIdx="2" presStyleCnt="3"/>
      <dgm:spPr/>
    </dgm:pt>
    <dgm:pt modelId="{9C522F75-3A26-42B8-966D-D245BD9EECEE}" type="pres">
      <dgm:prSet presAssocID="{1FB22E1A-6513-417C-829B-908EBEC4495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6EB32829-165E-40B8-BC02-E3EEA6D0656F}" type="pres">
      <dgm:prSet presAssocID="{1FB22E1A-6513-417C-829B-908EBEC4495E}" presName="spaceRect" presStyleCnt="0"/>
      <dgm:spPr/>
    </dgm:pt>
    <dgm:pt modelId="{2F0CC932-03CB-468A-9FC2-1184314F2229}" type="pres">
      <dgm:prSet presAssocID="{1FB22E1A-6513-417C-829B-908EBEC4495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A139928-0BC1-475A-B135-B13684E4B185}" srcId="{31E50B8A-8C52-4E20-AD80-7A9D9234235F}" destId="{F6F4BD4D-BDA6-45F1-AC19-2F525CF765B2}" srcOrd="0" destOrd="0" parTransId="{6823BA08-3FA3-4983-9905-D639F04C0C23}" sibTransId="{7D419A4C-6480-40B7-BB2F-0612D3099268}"/>
    <dgm:cxn modelId="{EAED0040-FD7E-42E0-8062-DC4AA6068CF8}" type="presOf" srcId="{232B4F19-9F89-4361-AA1B-1A1745D26D6F}" destId="{23F72EAD-AE89-4533-B39C-C767C546D27C}" srcOrd="0" destOrd="0" presId="urn:microsoft.com/office/officeart/2018/2/layout/IconVerticalSolidList"/>
    <dgm:cxn modelId="{DD906774-5D00-4C7D-93F3-85C8B5BD8D7C}" type="presOf" srcId="{F6F4BD4D-BDA6-45F1-AC19-2F525CF765B2}" destId="{E1B4B709-7392-4DFA-A841-E3A2143C1F27}" srcOrd="0" destOrd="0" presId="urn:microsoft.com/office/officeart/2018/2/layout/IconVerticalSolidList"/>
    <dgm:cxn modelId="{AED236A0-BA8D-4C7F-84FC-39D7A5852E50}" type="presOf" srcId="{31E50B8A-8C52-4E20-AD80-7A9D9234235F}" destId="{24DB18C9-F5AB-4CC6-931A-14FBF43E6C4A}" srcOrd="0" destOrd="0" presId="urn:microsoft.com/office/officeart/2018/2/layout/IconVerticalSolidList"/>
    <dgm:cxn modelId="{75D3A2A3-ED1D-4DE5-B160-3E2600879401}" type="presOf" srcId="{1FB22E1A-6513-417C-829B-908EBEC4495E}" destId="{2F0CC932-03CB-468A-9FC2-1184314F2229}" srcOrd="0" destOrd="0" presId="urn:microsoft.com/office/officeart/2018/2/layout/IconVerticalSolidList"/>
    <dgm:cxn modelId="{AC21A8A8-6279-4F93-B901-3C23390D7B32}" srcId="{31E50B8A-8C52-4E20-AD80-7A9D9234235F}" destId="{232B4F19-9F89-4361-AA1B-1A1745D26D6F}" srcOrd="1" destOrd="0" parTransId="{BDFB4D20-4FC0-4AB4-A6A6-21F02A83F967}" sibTransId="{B0FE9C65-4311-4A61-8A1E-E068A3C11F93}"/>
    <dgm:cxn modelId="{075B99AE-C84A-4C3D-A046-51B94081BD9A}" srcId="{31E50B8A-8C52-4E20-AD80-7A9D9234235F}" destId="{1FB22E1A-6513-417C-829B-908EBEC4495E}" srcOrd="2" destOrd="0" parTransId="{D4DBE63F-0932-43F2-9966-8DC4B4D984B8}" sibTransId="{225DE8F2-FEE9-475B-84BC-B48CB190EFA4}"/>
    <dgm:cxn modelId="{C31ABFFE-264B-4563-819E-5F1F7A49C074}" type="presParOf" srcId="{24DB18C9-F5AB-4CC6-931A-14FBF43E6C4A}" destId="{1203EF6B-BD3A-4551-8B8B-DDF8EE6A0BF4}" srcOrd="0" destOrd="0" presId="urn:microsoft.com/office/officeart/2018/2/layout/IconVerticalSolidList"/>
    <dgm:cxn modelId="{DA4EFD33-70CB-45F4-B9A7-836962F51733}" type="presParOf" srcId="{1203EF6B-BD3A-4551-8B8B-DDF8EE6A0BF4}" destId="{1FFDE552-A189-4C40-B843-4D2382D1A35A}" srcOrd="0" destOrd="0" presId="urn:microsoft.com/office/officeart/2018/2/layout/IconVerticalSolidList"/>
    <dgm:cxn modelId="{86B7BE21-5C02-49CB-9DE5-A377FA637B12}" type="presParOf" srcId="{1203EF6B-BD3A-4551-8B8B-DDF8EE6A0BF4}" destId="{103980D3-457F-43F6-95A5-A95B2E55CDD6}" srcOrd="1" destOrd="0" presId="urn:microsoft.com/office/officeart/2018/2/layout/IconVerticalSolidList"/>
    <dgm:cxn modelId="{7F711FF4-8FB6-463F-9FDD-D3C859EB3894}" type="presParOf" srcId="{1203EF6B-BD3A-4551-8B8B-DDF8EE6A0BF4}" destId="{512A5A89-3BEE-45BE-99CA-51A8B7D1C7FA}" srcOrd="2" destOrd="0" presId="urn:microsoft.com/office/officeart/2018/2/layout/IconVerticalSolidList"/>
    <dgm:cxn modelId="{5ECD5163-4CA6-49F2-9ECB-331E2F49E02F}" type="presParOf" srcId="{1203EF6B-BD3A-4551-8B8B-DDF8EE6A0BF4}" destId="{E1B4B709-7392-4DFA-A841-E3A2143C1F27}" srcOrd="3" destOrd="0" presId="urn:microsoft.com/office/officeart/2018/2/layout/IconVerticalSolidList"/>
    <dgm:cxn modelId="{24F789D9-CF0A-4A1F-8FD7-12CDB70F0D7D}" type="presParOf" srcId="{24DB18C9-F5AB-4CC6-931A-14FBF43E6C4A}" destId="{41041A91-7133-47B2-B69D-A879799DBB9A}" srcOrd="1" destOrd="0" presId="urn:microsoft.com/office/officeart/2018/2/layout/IconVerticalSolidList"/>
    <dgm:cxn modelId="{6EB85646-9907-49A9-8343-36F9A136AA34}" type="presParOf" srcId="{24DB18C9-F5AB-4CC6-931A-14FBF43E6C4A}" destId="{761F72A9-4FB8-4EA0-ACC0-60874CE1DEC7}" srcOrd="2" destOrd="0" presId="urn:microsoft.com/office/officeart/2018/2/layout/IconVerticalSolidList"/>
    <dgm:cxn modelId="{A0F1AAAC-E073-4A8C-801C-E99C292DB4AD}" type="presParOf" srcId="{761F72A9-4FB8-4EA0-ACC0-60874CE1DEC7}" destId="{655834DD-256C-4895-A153-A0819D87547A}" srcOrd="0" destOrd="0" presId="urn:microsoft.com/office/officeart/2018/2/layout/IconVerticalSolidList"/>
    <dgm:cxn modelId="{C1EB4D8C-A42B-4E26-87A9-F1FC3B54AD5B}" type="presParOf" srcId="{761F72A9-4FB8-4EA0-ACC0-60874CE1DEC7}" destId="{D4E6856C-3627-4969-8529-E0725F7F8C2F}" srcOrd="1" destOrd="0" presId="urn:microsoft.com/office/officeart/2018/2/layout/IconVerticalSolidList"/>
    <dgm:cxn modelId="{8C018867-F6EA-4DD7-8647-F878FD4C1CFA}" type="presParOf" srcId="{761F72A9-4FB8-4EA0-ACC0-60874CE1DEC7}" destId="{198D107F-E754-4A09-87EB-C36C34F095D3}" srcOrd="2" destOrd="0" presId="urn:microsoft.com/office/officeart/2018/2/layout/IconVerticalSolidList"/>
    <dgm:cxn modelId="{438007AC-EE51-4EF9-9870-C7C3FC3062FF}" type="presParOf" srcId="{761F72A9-4FB8-4EA0-ACC0-60874CE1DEC7}" destId="{23F72EAD-AE89-4533-B39C-C767C546D27C}" srcOrd="3" destOrd="0" presId="urn:microsoft.com/office/officeart/2018/2/layout/IconVerticalSolidList"/>
    <dgm:cxn modelId="{E8CA0F05-070D-4715-9A2C-CF4CFD3511F7}" type="presParOf" srcId="{24DB18C9-F5AB-4CC6-931A-14FBF43E6C4A}" destId="{250EF0D3-D1F5-4A7B-98E2-404312F619F8}" srcOrd="3" destOrd="0" presId="urn:microsoft.com/office/officeart/2018/2/layout/IconVerticalSolidList"/>
    <dgm:cxn modelId="{4792690B-254B-45CC-A5DD-A71166529926}" type="presParOf" srcId="{24DB18C9-F5AB-4CC6-931A-14FBF43E6C4A}" destId="{D3B7BBC2-11B6-4594-8FAD-D90A15917FA2}" srcOrd="4" destOrd="0" presId="urn:microsoft.com/office/officeart/2018/2/layout/IconVerticalSolidList"/>
    <dgm:cxn modelId="{BC5EC39F-4FF7-45DE-9020-518E05B8653C}" type="presParOf" srcId="{D3B7BBC2-11B6-4594-8FAD-D90A15917FA2}" destId="{37D1FC25-CC0F-4B67-A0D7-08F09C1EF059}" srcOrd="0" destOrd="0" presId="urn:microsoft.com/office/officeart/2018/2/layout/IconVerticalSolidList"/>
    <dgm:cxn modelId="{56B80F59-37A0-440F-AB91-C7437EF1A07E}" type="presParOf" srcId="{D3B7BBC2-11B6-4594-8FAD-D90A15917FA2}" destId="{9C522F75-3A26-42B8-966D-D245BD9EECEE}" srcOrd="1" destOrd="0" presId="urn:microsoft.com/office/officeart/2018/2/layout/IconVerticalSolidList"/>
    <dgm:cxn modelId="{2B7DA159-C484-445B-B2C2-744E17ED9B5A}" type="presParOf" srcId="{D3B7BBC2-11B6-4594-8FAD-D90A15917FA2}" destId="{6EB32829-165E-40B8-BC02-E3EEA6D0656F}" srcOrd="2" destOrd="0" presId="urn:microsoft.com/office/officeart/2018/2/layout/IconVerticalSolidList"/>
    <dgm:cxn modelId="{E4271BAB-4D7E-4FF9-BD9A-6365B5DA5D8A}" type="presParOf" srcId="{D3B7BBC2-11B6-4594-8FAD-D90A15917FA2}" destId="{2F0CC932-03CB-468A-9FC2-1184314F22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C460C-DB96-4442-A841-DF6C2D612662}">
      <dsp:nvSpPr>
        <dsp:cNvPr id="0" name=""/>
        <dsp:cNvSpPr/>
      </dsp:nvSpPr>
      <dsp:spPr>
        <a:xfrm>
          <a:off x="0" y="1144"/>
          <a:ext cx="8686800" cy="961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A2E57-28C9-477D-8BB4-4966C6DF78F6}">
      <dsp:nvSpPr>
        <dsp:cNvPr id="0" name=""/>
        <dsp:cNvSpPr/>
      </dsp:nvSpPr>
      <dsp:spPr>
        <a:xfrm>
          <a:off x="290719" y="217382"/>
          <a:ext cx="528581" cy="5285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21CF9-B94D-46E1-BAC8-928CAB0E3EF3}">
      <dsp:nvSpPr>
        <dsp:cNvPr id="0" name=""/>
        <dsp:cNvSpPr/>
      </dsp:nvSpPr>
      <dsp:spPr>
        <a:xfrm>
          <a:off x="1110021" y="1144"/>
          <a:ext cx="7576778" cy="96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12" tIns="101712" rIns="101712" bIns="1017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Authority – What are you in charge of?</a:t>
          </a:r>
          <a:endParaRPr lang="en-US" sz="2400" kern="1200" dirty="0"/>
        </a:p>
      </dsp:txBody>
      <dsp:txXfrm>
        <a:off x="1110021" y="1144"/>
        <a:ext cx="7576778" cy="961057"/>
      </dsp:txXfrm>
    </dsp:sp>
    <dsp:sp modelId="{DFEDDE6B-F0E7-4318-A496-574F99643E80}">
      <dsp:nvSpPr>
        <dsp:cNvPr id="0" name=""/>
        <dsp:cNvSpPr/>
      </dsp:nvSpPr>
      <dsp:spPr>
        <a:xfrm>
          <a:off x="0" y="1202466"/>
          <a:ext cx="8686800" cy="961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0E1C1-AD53-4E64-B1BE-B7C2A7E6C2EF}">
      <dsp:nvSpPr>
        <dsp:cNvPr id="0" name=""/>
        <dsp:cNvSpPr/>
      </dsp:nvSpPr>
      <dsp:spPr>
        <a:xfrm>
          <a:off x="290719" y="1418704"/>
          <a:ext cx="528581" cy="52858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AC5AD-A970-4A7E-86B9-1450F86569D4}">
      <dsp:nvSpPr>
        <dsp:cNvPr id="0" name=""/>
        <dsp:cNvSpPr/>
      </dsp:nvSpPr>
      <dsp:spPr>
        <a:xfrm>
          <a:off x="1110021" y="1202466"/>
          <a:ext cx="7576778" cy="96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12" tIns="101712" rIns="101712" bIns="1017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Credibility – Why are you great? </a:t>
          </a:r>
          <a:endParaRPr lang="en-US" sz="2400" kern="1200" dirty="0"/>
        </a:p>
      </dsp:txBody>
      <dsp:txXfrm>
        <a:off x="1110021" y="1202466"/>
        <a:ext cx="7576778" cy="961057"/>
      </dsp:txXfrm>
    </dsp:sp>
    <dsp:sp modelId="{75199E08-1D91-44C6-B17A-6621855F06FE}">
      <dsp:nvSpPr>
        <dsp:cNvPr id="0" name=""/>
        <dsp:cNvSpPr/>
      </dsp:nvSpPr>
      <dsp:spPr>
        <a:xfrm>
          <a:off x="0" y="2403788"/>
          <a:ext cx="8686800" cy="961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4DB33-0C00-46DE-81A5-80CC6746088B}">
      <dsp:nvSpPr>
        <dsp:cNvPr id="0" name=""/>
        <dsp:cNvSpPr/>
      </dsp:nvSpPr>
      <dsp:spPr>
        <a:xfrm>
          <a:off x="290719" y="2620026"/>
          <a:ext cx="528581" cy="52858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23257-9A86-48B6-B1C9-F3E4376B5204}">
      <dsp:nvSpPr>
        <dsp:cNvPr id="0" name=""/>
        <dsp:cNvSpPr/>
      </dsp:nvSpPr>
      <dsp:spPr>
        <a:xfrm>
          <a:off x="1110021" y="2403788"/>
          <a:ext cx="7576778" cy="96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12" tIns="101712" rIns="101712" bIns="1017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Likability – Why should they like you?</a:t>
          </a:r>
          <a:endParaRPr lang="en-US" sz="2400" kern="1200" dirty="0"/>
        </a:p>
      </dsp:txBody>
      <dsp:txXfrm>
        <a:off x="1110021" y="2403788"/>
        <a:ext cx="7576778" cy="961057"/>
      </dsp:txXfrm>
    </dsp:sp>
    <dsp:sp modelId="{C0562C76-5E4A-48D1-99A8-8108B351959E}">
      <dsp:nvSpPr>
        <dsp:cNvPr id="0" name=""/>
        <dsp:cNvSpPr/>
      </dsp:nvSpPr>
      <dsp:spPr>
        <a:xfrm>
          <a:off x="0" y="3605110"/>
          <a:ext cx="8686800" cy="961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2F1B9-AB2C-49E8-BA38-09BC5CEA7395}">
      <dsp:nvSpPr>
        <dsp:cNvPr id="0" name=""/>
        <dsp:cNvSpPr/>
      </dsp:nvSpPr>
      <dsp:spPr>
        <a:xfrm>
          <a:off x="290719" y="3821348"/>
          <a:ext cx="528581" cy="52858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25396-55E6-4A63-9AC8-C6FA099A028C}">
      <dsp:nvSpPr>
        <dsp:cNvPr id="0" name=""/>
        <dsp:cNvSpPr/>
      </dsp:nvSpPr>
      <dsp:spPr>
        <a:xfrm>
          <a:off x="1110021" y="3605110"/>
          <a:ext cx="7576778" cy="96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12" tIns="101712" rIns="101712" bIns="1017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Interest – What do you know?</a:t>
          </a:r>
          <a:endParaRPr lang="en-US" sz="2400" kern="1200" dirty="0"/>
        </a:p>
      </dsp:txBody>
      <dsp:txXfrm>
        <a:off x="1110021" y="3605110"/>
        <a:ext cx="7576778" cy="961057"/>
      </dsp:txXfrm>
    </dsp:sp>
    <dsp:sp modelId="{889BB597-E461-4E95-B846-C46E875433C2}">
      <dsp:nvSpPr>
        <dsp:cNvPr id="0" name=""/>
        <dsp:cNvSpPr/>
      </dsp:nvSpPr>
      <dsp:spPr>
        <a:xfrm>
          <a:off x="0" y="4806432"/>
          <a:ext cx="8686800" cy="961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917CA-B203-4749-AAA8-AB76588F0E11}">
      <dsp:nvSpPr>
        <dsp:cNvPr id="0" name=""/>
        <dsp:cNvSpPr/>
      </dsp:nvSpPr>
      <dsp:spPr>
        <a:xfrm>
          <a:off x="290719" y="5022670"/>
          <a:ext cx="528581" cy="52858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194FA-4785-414C-A6F4-CCDB68D25878}">
      <dsp:nvSpPr>
        <dsp:cNvPr id="0" name=""/>
        <dsp:cNvSpPr/>
      </dsp:nvSpPr>
      <dsp:spPr>
        <a:xfrm>
          <a:off x="1110021" y="4806432"/>
          <a:ext cx="7576778" cy="96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12" tIns="101712" rIns="101712" bIns="1017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Curiosity – What do you want to find out?</a:t>
          </a:r>
          <a:endParaRPr lang="en-US" sz="2400" kern="1200" dirty="0"/>
        </a:p>
      </dsp:txBody>
      <dsp:txXfrm>
        <a:off x="1110021" y="4806432"/>
        <a:ext cx="7576778" cy="961057"/>
      </dsp:txXfrm>
    </dsp:sp>
    <dsp:sp modelId="{01E17F18-404F-4262-9924-76327AD00584}">
      <dsp:nvSpPr>
        <dsp:cNvPr id="0" name=""/>
        <dsp:cNvSpPr/>
      </dsp:nvSpPr>
      <dsp:spPr>
        <a:xfrm>
          <a:off x="0" y="6007754"/>
          <a:ext cx="8686800" cy="961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6907E-8C9C-450A-A78F-189E7C109970}">
      <dsp:nvSpPr>
        <dsp:cNvPr id="0" name=""/>
        <dsp:cNvSpPr/>
      </dsp:nvSpPr>
      <dsp:spPr>
        <a:xfrm>
          <a:off x="290719" y="6223992"/>
          <a:ext cx="528581" cy="52858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8E021-7567-437C-95DA-B866C1934879}">
      <dsp:nvSpPr>
        <dsp:cNvPr id="0" name=""/>
        <dsp:cNvSpPr/>
      </dsp:nvSpPr>
      <dsp:spPr>
        <a:xfrm>
          <a:off x="1110021" y="6007754"/>
          <a:ext cx="7576778" cy="96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12" tIns="101712" rIns="101712" bIns="1017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Beneficial – How can you benefit them?</a:t>
          </a:r>
          <a:endParaRPr lang="en-US" sz="2400" kern="1200" dirty="0"/>
        </a:p>
      </dsp:txBody>
      <dsp:txXfrm>
        <a:off x="1110021" y="6007754"/>
        <a:ext cx="7576778" cy="961057"/>
      </dsp:txXfrm>
    </dsp:sp>
    <dsp:sp modelId="{40B0DB6D-4A03-4932-866A-872BA3FD5098}">
      <dsp:nvSpPr>
        <dsp:cNvPr id="0" name=""/>
        <dsp:cNvSpPr/>
      </dsp:nvSpPr>
      <dsp:spPr>
        <a:xfrm>
          <a:off x="0" y="7209076"/>
          <a:ext cx="8686800" cy="961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45342-68DC-48E6-A299-A53CDEBE8534}">
      <dsp:nvSpPr>
        <dsp:cNvPr id="0" name=""/>
        <dsp:cNvSpPr/>
      </dsp:nvSpPr>
      <dsp:spPr>
        <a:xfrm>
          <a:off x="290719" y="7425314"/>
          <a:ext cx="528581" cy="528581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E29DE-E1A1-414F-ACB8-FF6637452DC0}">
      <dsp:nvSpPr>
        <dsp:cNvPr id="0" name=""/>
        <dsp:cNvSpPr/>
      </dsp:nvSpPr>
      <dsp:spPr>
        <a:xfrm>
          <a:off x="1110021" y="7209076"/>
          <a:ext cx="7576778" cy="96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12" tIns="101712" rIns="101712" bIns="1017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Relevance – How are you relevant to them?</a:t>
          </a:r>
          <a:endParaRPr lang="en-US" sz="2400" kern="1200" dirty="0"/>
        </a:p>
      </dsp:txBody>
      <dsp:txXfrm>
        <a:off x="1110021" y="7209076"/>
        <a:ext cx="7576778" cy="961057"/>
      </dsp:txXfrm>
    </dsp:sp>
    <dsp:sp modelId="{C61FB889-2804-49E8-BD52-92F3065393A4}">
      <dsp:nvSpPr>
        <dsp:cNvPr id="0" name=""/>
        <dsp:cNvSpPr/>
      </dsp:nvSpPr>
      <dsp:spPr>
        <a:xfrm>
          <a:off x="0" y="8410398"/>
          <a:ext cx="8686800" cy="961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DAF8B-49B6-4A99-953D-95B4C34C24E6}">
      <dsp:nvSpPr>
        <dsp:cNvPr id="0" name=""/>
        <dsp:cNvSpPr/>
      </dsp:nvSpPr>
      <dsp:spPr>
        <a:xfrm>
          <a:off x="290719" y="8626636"/>
          <a:ext cx="528581" cy="528581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C1522-54DD-45AC-85BF-F71F4E3D6AD9}">
      <dsp:nvSpPr>
        <dsp:cNvPr id="0" name=""/>
        <dsp:cNvSpPr/>
      </dsp:nvSpPr>
      <dsp:spPr>
        <a:xfrm>
          <a:off x="1110021" y="8410398"/>
          <a:ext cx="7576778" cy="96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12" tIns="101712" rIns="101712" bIns="1017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Individual – How do I know this isn’t a generic approach?</a:t>
          </a:r>
          <a:endParaRPr lang="en-US" sz="2400" kern="1200" dirty="0"/>
        </a:p>
      </dsp:txBody>
      <dsp:txXfrm>
        <a:off x="1110021" y="8410398"/>
        <a:ext cx="7576778" cy="961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DE552-A189-4C40-B843-4D2382D1A35A}">
      <dsp:nvSpPr>
        <dsp:cNvPr id="0" name=""/>
        <dsp:cNvSpPr/>
      </dsp:nvSpPr>
      <dsp:spPr>
        <a:xfrm>
          <a:off x="0" y="1053"/>
          <a:ext cx="8357612" cy="2465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980D3-457F-43F6-95A5-A95B2E55CDD6}">
      <dsp:nvSpPr>
        <dsp:cNvPr id="0" name=""/>
        <dsp:cNvSpPr/>
      </dsp:nvSpPr>
      <dsp:spPr>
        <a:xfrm>
          <a:off x="745795" y="555777"/>
          <a:ext cx="1355991" cy="1355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4B709-7392-4DFA-A841-E3A2143C1F27}">
      <dsp:nvSpPr>
        <dsp:cNvPr id="0" name=""/>
        <dsp:cNvSpPr/>
      </dsp:nvSpPr>
      <dsp:spPr>
        <a:xfrm>
          <a:off x="2847582" y="1053"/>
          <a:ext cx="5510029" cy="2465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26" tIns="260926" rIns="260926" bIns="2609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Drop in will be on Wednesday 19</a:t>
          </a:r>
          <a:r>
            <a:rPr lang="en-US" sz="2500" kern="1200" baseline="30000" dirty="0"/>
            <a:t>th</a:t>
          </a:r>
          <a:r>
            <a:rPr lang="en-US" sz="2500" kern="1200" dirty="0"/>
            <a:t> at the later time of 1:45 -2:45 p.m.</a:t>
          </a:r>
        </a:p>
      </dsp:txBody>
      <dsp:txXfrm>
        <a:off x="2847582" y="1053"/>
        <a:ext cx="5510029" cy="2465439"/>
      </dsp:txXfrm>
    </dsp:sp>
    <dsp:sp modelId="{655834DD-256C-4895-A153-A0819D87547A}">
      <dsp:nvSpPr>
        <dsp:cNvPr id="0" name=""/>
        <dsp:cNvSpPr/>
      </dsp:nvSpPr>
      <dsp:spPr>
        <a:xfrm>
          <a:off x="0" y="3082852"/>
          <a:ext cx="8357612" cy="2465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6856C-3627-4969-8529-E0725F7F8C2F}">
      <dsp:nvSpPr>
        <dsp:cNvPr id="0" name=""/>
        <dsp:cNvSpPr/>
      </dsp:nvSpPr>
      <dsp:spPr>
        <a:xfrm>
          <a:off x="745795" y="3637576"/>
          <a:ext cx="1355991" cy="1355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72EAD-AE89-4533-B39C-C767C546D27C}">
      <dsp:nvSpPr>
        <dsp:cNvPr id="0" name=""/>
        <dsp:cNvSpPr/>
      </dsp:nvSpPr>
      <dsp:spPr>
        <a:xfrm>
          <a:off x="2847582" y="3082852"/>
          <a:ext cx="5510029" cy="2465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26" tIns="260926" rIns="260926" bIns="2609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you would like to book your 30 minute call for May do get in touch so we can </a:t>
          </a:r>
          <a:r>
            <a:rPr lang="en-US" sz="2500" kern="1200" dirty="0" err="1"/>
            <a:t>diarise</a:t>
          </a:r>
          <a:r>
            <a:rPr lang="en-US" sz="2500" kern="1200" dirty="0"/>
            <a:t> it for you</a:t>
          </a:r>
        </a:p>
      </dsp:txBody>
      <dsp:txXfrm>
        <a:off x="2847582" y="3082852"/>
        <a:ext cx="5510029" cy="2465439"/>
      </dsp:txXfrm>
    </dsp:sp>
    <dsp:sp modelId="{37D1FC25-CC0F-4B67-A0D7-08F09C1EF059}">
      <dsp:nvSpPr>
        <dsp:cNvPr id="0" name=""/>
        <dsp:cNvSpPr/>
      </dsp:nvSpPr>
      <dsp:spPr>
        <a:xfrm>
          <a:off x="0" y="6164652"/>
          <a:ext cx="8357612" cy="2465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22F75-3A26-42B8-966D-D245BD9EECEE}">
      <dsp:nvSpPr>
        <dsp:cNvPr id="0" name=""/>
        <dsp:cNvSpPr/>
      </dsp:nvSpPr>
      <dsp:spPr>
        <a:xfrm>
          <a:off x="745795" y="6719375"/>
          <a:ext cx="1355991" cy="13559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CC932-03CB-468A-9FC2-1184314F2229}">
      <dsp:nvSpPr>
        <dsp:cNvPr id="0" name=""/>
        <dsp:cNvSpPr/>
      </dsp:nvSpPr>
      <dsp:spPr>
        <a:xfrm>
          <a:off x="2847582" y="6164652"/>
          <a:ext cx="5510029" cy="2465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26" tIns="260926" rIns="260926" bIns="2609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will talk through your wins, what you can use from this masterclass going forward and discuss your Q2 goals.</a:t>
          </a:r>
        </a:p>
      </dsp:txBody>
      <dsp:txXfrm>
        <a:off x="2847582" y="6164652"/>
        <a:ext cx="5510029" cy="246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A626D-40BA-468F-A3D1-B07C343BD6B1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54AAA-08B9-4806-B6DD-65D8EAD28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2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put some examples in the members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811B-718E-4E87-8B91-E61B00B505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8259" r="182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8308358" cy="8229600"/>
          </a:xfrm>
          <a:prstGeom prst="rect">
            <a:avLst/>
          </a:prstGeom>
          <a:solidFill>
            <a:srgbClr val="91B43E"/>
          </a:solidFill>
        </p:spPr>
      </p:sp>
      <p:sp>
        <p:nvSpPr>
          <p:cNvPr id="3" name="TextBox 3"/>
          <p:cNvSpPr txBox="1"/>
          <p:nvPr/>
        </p:nvSpPr>
        <p:spPr>
          <a:xfrm>
            <a:off x="1920179" y="2614238"/>
            <a:ext cx="6525400" cy="589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0"/>
              </a:lnSpc>
            </a:pPr>
            <a:r>
              <a:rPr lang="en-US" sz="8000" dirty="0">
                <a:solidFill>
                  <a:srgbClr val="F1F0F0"/>
                </a:solidFill>
                <a:latin typeface="Amaranth"/>
              </a:rPr>
              <a:t>Module 9 - Tailoring your written sales to get a yes!</a:t>
            </a:r>
          </a:p>
          <a:p>
            <a:pPr>
              <a:lnSpc>
                <a:spcPts val="9200"/>
              </a:lnSpc>
            </a:pPr>
            <a:endParaRPr lang="en-US" sz="8000" dirty="0">
              <a:solidFill>
                <a:srgbClr val="F1F0F0"/>
              </a:solidFill>
              <a:latin typeface="Amaranth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91394" y="214935"/>
            <a:ext cx="1627531" cy="1627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CB73-707B-487A-BCB3-EDEF348C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166608"/>
            <a:ext cx="5128485" cy="2118179"/>
          </a:xfrm>
        </p:spPr>
        <p:txBody>
          <a:bodyPr>
            <a:normAutofit/>
          </a:bodyPr>
          <a:lstStyle/>
          <a:p>
            <a:r>
              <a:rPr lang="en-GB" sz="7200" dirty="0">
                <a:latin typeface="Amaranth Bold" panose="020B0604020202020204" charset="0"/>
              </a:rPr>
              <a:t>Liking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9C507831-BB79-41A2-8DD4-5974873E8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b="19391"/>
          <a:stretch/>
        </p:blipFill>
        <p:spPr bwMode="auto">
          <a:xfrm>
            <a:off x="20" y="10"/>
            <a:ext cx="18287980" cy="683763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91958" y="8202309"/>
            <a:ext cx="2057400" cy="27432"/>
          </a:xfrm>
          <a:custGeom>
            <a:avLst/>
            <a:gdLst>
              <a:gd name="connsiteX0" fmla="*/ 0 w 2057400"/>
              <a:gd name="connsiteY0" fmla="*/ 0 h 27432"/>
              <a:gd name="connsiteX1" fmla="*/ 685800 w 2057400"/>
              <a:gd name="connsiteY1" fmla="*/ 0 h 27432"/>
              <a:gd name="connsiteX2" fmla="*/ 1309878 w 2057400"/>
              <a:gd name="connsiteY2" fmla="*/ 0 h 27432"/>
              <a:gd name="connsiteX3" fmla="*/ 2057400 w 2057400"/>
              <a:gd name="connsiteY3" fmla="*/ 0 h 27432"/>
              <a:gd name="connsiteX4" fmla="*/ 2057400 w 2057400"/>
              <a:gd name="connsiteY4" fmla="*/ 27432 h 27432"/>
              <a:gd name="connsiteX5" fmla="*/ 1330452 w 2057400"/>
              <a:gd name="connsiteY5" fmla="*/ 27432 h 27432"/>
              <a:gd name="connsiteX6" fmla="*/ 685800 w 2057400"/>
              <a:gd name="connsiteY6" fmla="*/ 27432 h 27432"/>
              <a:gd name="connsiteX7" fmla="*/ 0 w 2057400"/>
              <a:gd name="connsiteY7" fmla="*/ 27432 h 27432"/>
              <a:gd name="connsiteX8" fmla="*/ 0 w 2057400"/>
              <a:gd name="connsiteY8" fmla="*/ 0 h 27432"/>
              <a:gd name="connsiteX0" fmla="*/ 0 w 2057400"/>
              <a:gd name="connsiteY0" fmla="*/ 0 h 27432"/>
              <a:gd name="connsiteX1" fmla="*/ 624078 w 2057400"/>
              <a:gd name="connsiteY1" fmla="*/ 0 h 27432"/>
              <a:gd name="connsiteX2" fmla="*/ 1289304 w 2057400"/>
              <a:gd name="connsiteY2" fmla="*/ 0 h 27432"/>
              <a:gd name="connsiteX3" fmla="*/ 2057400 w 2057400"/>
              <a:gd name="connsiteY3" fmla="*/ 0 h 27432"/>
              <a:gd name="connsiteX4" fmla="*/ 2057400 w 2057400"/>
              <a:gd name="connsiteY4" fmla="*/ 27432 h 27432"/>
              <a:gd name="connsiteX5" fmla="*/ 1412748 w 2057400"/>
              <a:gd name="connsiteY5" fmla="*/ 27432 h 27432"/>
              <a:gd name="connsiteX6" fmla="*/ 685800 w 2057400"/>
              <a:gd name="connsiteY6" fmla="*/ 27432 h 27432"/>
              <a:gd name="connsiteX7" fmla="*/ 0 w 2057400"/>
              <a:gd name="connsiteY7" fmla="*/ 27432 h 27432"/>
              <a:gd name="connsiteX8" fmla="*/ 0 w 2057400"/>
              <a:gd name="connsiteY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400" h="27432" fill="none" extrusionOk="0">
                <a:moveTo>
                  <a:pt x="0" y="0"/>
                </a:moveTo>
                <a:cubicBezTo>
                  <a:pt x="295080" y="-17992"/>
                  <a:pt x="457190" y="35109"/>
                  <a:pt x="685800" y="0"/>
                </a:cubicBezTo>
                <a:cubicBezTo>
                  <a:pt x="920399" y="-26168"/>
                  <a:pt x="1009375" y="21872"/>
                  <a:pt x="1309878" y="0"/>
                </a:cubicBezTo>
                <a:cubicBezTo>
                  <a:pt x="1617916" y="-38014"/>
                  <a:pt x="1769603" y="62963"/>
                  <a:pt x="2057400" y="0"/>
                </a:cubicBezTo>
                <a:cubicBezTo>
                  <a:pt x="2056501" y="10050"/>
                  <a:pt x="2056931" y="20649"/>
                  <a:pt x="2057400" y="27432"/>
                </a:cubicBezTo>
                <a:cubicBezTo>
                  <a:pt x="1769413" y="-14084"/>
                  <a:pt x="1621917" y="21979"/>
                  <a:pt x="1330452" y="27432"/>
                </a:cubicBezTo>
                <a:cubicBezTo>
                  <a:pt x="1096764" y="-9627"/>
                  <a:pt x="837307" y="69690"/>
                  <a:pt x="685800" y="27432"/>
                </a:cubicBezTo>
                <a:cubicBezTo>
                  <a:pt x="541336" y="18623"/>
                  <a:pt x="254183" y="30694"/>
                  <a:pt x="0" y="27432"/>
                </a:cubicBezTo>
                <a:cubicBezTo>
                  <a:pt x="1800" y="18764"/>
                  <a:pt x="-1206" y="10788"/>
                  <a:pt x="0" y="0"/>
                </a:cubicBezTo>
                <a:close/>
              </a:path>
              <a:path w="2057400" h="27432" stroke="0" extrusionOk="0">
                <a:moveTo>
                  <a:pt x="0" y="0"/>
                </a:moveTo>
                <a:cubicBezTo>
                  <a:pt x="312055" y="-18809"/>
                  <a:pt x="399548" y="531"/>
                  <a:pt x="624078" y="0"/>
                </a:cubicBezTo>
                <a:cubicBezTo>
                  <a:pt x="844755" y="21852"/>
                  <a:pt x="1129452" y="16255"/>
                  <a:pt x="1289304" y="0"/>
                </a:cubicBezTo>
                <a:cubicBezTo>
                  <a:pt x="1457074" y="-40148"/>
                  <a:pt x="1677943" y="41816"/>
                  <a:pt x="2057400" y="0"/>
                </a:cubicBezTo>
                <a:cubicBezTo>
                  <a:pt x="2058366" y="11015"/>
                  <a:pt x="2057231" y="19170"/>
                  <a:pt x="2057400" y="27432"/>
                </a:cubicBezTo>
                <a:cubicBezTo>
                  <a:pt x="1748899" y="-5122"/>
                  <a:pt x="1641790" y="22814"/>
                  <a:pt x="1412748" y="27432"/>
                </a:cubicBezTo>
                <a:cubicBezTo>
                  <a:pt x="1195046" y="27585"/>
                  <a:pt x="922785" y="59988"/>
                  <a:pt x="685800" y="27432"/>
                </a:cubicBezTo>
                <a:cubicBezTo>
                  <a:pt x="382546" y="45800"/>
                  <a:pt x="246348" y="66760"/>
                  <a:pt x="0" y="27432"/>
                </a:cubicBezTo>
                <a:cubicBezTo>
                  <a:pt x="1190" y="20756"/>
                  <a:pt x="-156" y="12031"/>
                  <a:pt x="0" y="0"/>
                </a:cubicBezTo>
                <a:close/>
              </a:path>
              <a:path w="2057400" h="27432" fill="none" stroke="0" extrusionOk="0">
                <a:moveTo>
                  <a:pt x="0" y="0"/>
                </a:moveTo>
                <a:cubicBezTo>
                  <a:pt x="297188" y="-54836"/>
                  <a:pt x="420742" y="24277"/>
                  <a:pt x="685800" y="0"/>
                </a:cubicBezTo>
                <a:cubicBezTo>
                  <a:pt x="920829" y="-50801"/>
                  <a:pt x="1017528" y="25472"/>
                  <a:pt x="1309878" y="0"/>
                </a:cubicBezTo>
                <a:cubicBezTo>
                  <a:pt x="1604631" y="7646"/>
                  <a:pt x="1812836" y="18610"/>
                  <a:pt x="2057400" y="0"/>
                </a:cubicBezTo>
                <a:cubicBezTo>
                  <a:pt x="2055224" y="10369"/>
                  <a:pt x="2056719" y="19696"/>
                  <a:pt x="2057400" y="27432"/>
                </a:cubicBezTo>
                <a:cubicBezTo>
                  <a:pt x="1782928" y="-10207"/>
                  <a:pt x="1565253" y="12523"/>
                  <a:pt x="1330452" y="27432"/>
                </a:cubicBezTo>
                <a:cubicBezTo>
                  <a:pt x="1047657" y="14287"/>
                  <a:pt x="819532" y="57960"/>
                  <a:pt x="685800" y="27432"/>
                </a:cubicBezTo>
                <a:cubicBezTo>
                  <a:pt x="503211" y="2269"/>
                  <a:pt x="193842" y="50171"/>
                  <a:pt x="0" y="27432"/>
                </a:cubicBezTo>
                <a:cubicBezTo>
                  <a:pt x="362" y="16086"/>
                  <a:pt x="-728" y="97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2057400"/>
                      <a:gd name="connsiteY0" fmla="*/ 0 h 27432"/>
                      <a:gd name="connsiteX1" fmla="*/ 685800 w 2057400"/>
                      <a:gd name="connsiteY1" fmla="*/ 0 h 27432"/>
                      <a:gd name="connsiteX2" fmla="*/ 1309878 w 2057400"/>
                      <a:gd name="connsiteY2" fmla="*/ 0 h 27432"/>
                      <a:gd name="connsiteX3" fmla="*/ 2057400 w 2057400"/>
                      <a:gd name="connsiteY3" fmla="*/ 0 h 27432"/>
                      <a:gd name="connsiteX4" fmla="*/ 2057400 w 2057400"/>
                      <a:gd name="connsiteY4" fmla="*/ 27432 h 27432"/>
                      <a:gd name="connsiteX5" fmla="*/ 1330452 w 2057400"/>
                      <a:gd name="connsiteY5" fmla="*/ 27432 h 27432"/>
                      <a:gd name="connsiteX6" fmla="*/ 685800 w 2057400"/>
                      <a:gd name="connsiteY6" fmla="*/ 27432 h 27432"/>
                      <a:gd name="connsiteX7" fmla="*/ 0 w 2057400"/>
                      <a:gd name="connsiteY7" fmla="*/ 27432 h 27432"/>
                      <a:gd name="connsiteX8" fmla="*/ 0 w 2057400"/>
                      <a:gd name="connsiteY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57400" h="27432" fill="none" extrusionOk="0">
                        <a:moveTo>
                          <a:pt x="0" y="0"/>
                        </a:moveTo>
                        <a:cubicBezTo>
                          <a:pt x="302803" y="-32679"/>
                          <a:pt x="450041" y="32706"/>
                          <a:pt x="685800" y="0"/>
                        </a:cubicBezTo>
                        <a:cubicBezTo>
                          <a:pt x="921559" y="-32706"/>
                          <a:pt x="1009847" y="29047"/>
                          <a:pt x="1309878" y="0"/>
                        </a:cubicBezTo>
                        <a:cubicBezTo>
                          <a:pt x="1609909" y="-29047"/>
                          <a:pt x="1809302" y="29901"/>
                          <a:pt x="2057400" y="0"/>
                        </a:cubicBezTo>
                        <a:cubicBezTo>
                          <a:pt x="2056280" y="10493"/>
                          <a:pt x="2057243" y="20203"/>
                          <a:pt x="2057400" y="27432"/>
                        </a:cubicBezTo>
                        <a:cubicBezTo>
                          <a:pt x="1773018" y="-8870"/>
                          <a:pt x="1583133" y="36663"/>
                          <a:pt x="1330452" y="27432"/>
                        </a:cubicBezTo>
                        <a:cubicBezTo>
                          <a:pt x="1077771" y="18201"/>
                          <a:pt x="835436" y="58848"/>
                          <a:pt x="685800" y="27432"/>
                        </a:cubicBezTo>
                        <a:cubicBezTo>
                          <a:pt x="536164" y="-3984"/>
                          <a:pt x="241183" y="24057"/>
                          <a:pt x="0" y="27432"/>
                        </a:cubicBezTo>
                        <a:cubicBezTo>
                          <a:pt x="-47" y="18228"/>
                          <a:pt x="-305" y="9449"/>
                          <a:pt x="0" y="0"/>
                        </a:cubicBezTo>
                        <a:close/>
                      </a:path>
                      <a:path w="2057400" h="27432" stroke="0" extrusionOk="0">
                        <a:moveTo>
                          <a:pt x="0" y="0"/>
                        </a:moveTo>
                        <a:cubicBezTo>
                          <a:pt x="303435" y="-7297"/>
                          <a:pt x="415843" y="-14809"/>
                          <a:pt x="624078" y="0"/>
                        </a:cubicBezTo>
                        <a:cubicBezTo>
                          <a:pt x="832313" y="14809"/>
                          <a:pt x="1133755" y="24795"/>
                          <a:pt x="1289304" y="0"/>
                        </a:cubicBezTo>
                        <a:cubicBezTo>
                          <a:pt x="1444853" y="-24795"/>
                          <a:pt x="1722910" y="22004"/>
                          <a:pt x="2057400" y="0"/>
                        </a:cubicBezTo>
                        <a:cubicBezTo>
                          <a:pt x="2056965" y="10475"/>
                          <a:pt x="2058277" y="19313"/>
                          <a:pt x="2057400" y="27432"/>
                        </a:cubicBezTo>
                        <a:cubicBezTo>
                          <a:pt x="1751285" y="-1123"/>
                          <a:pt x="1645759" y="29270"/>
                          <a:pt x="1412748" y="27432"/>
                        </a:cubicBezTo>
                        <a:cubicBezTo>
                          <a:pt x="1179737" y="25594"/>
                          <a:pt x="962869" y="32322"/>
                          <a:pt x="685800" y="27432"/>
                        </a:cubicBezTo>
                        <a:cubicBezTo>
                          <a:pt x="408731" y="22542"/>
                          <a:pt x="220204" y="52941"/>
                          <a:pt x="0" y="27432"/>
                        </a:cubicBezTo>
                        <a:cubicBezTo>
                          <a:pt x="-933" y="21824"/>
                          <a:pt x="-517" y="111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712F-8679-4869-ABFA-42C5572E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441" y="7166608"/>
            <a:ext cx="10346439" cy="2098835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3300" dirty="0">
                <a:latin typeface="Amaranth" panose="020B0604020202020204" charset="0"/>
              </a:rPr>
              <a:t>Similar</a:t>
            </a:r>
          </a:p>
          <a:p>
            <a:r>
              <a:rPr lang="en-GB" sz="3300" dirty="0">
                <a:latin typeface="Amaranth" panose="020B0604020202020204" charset="0"/>
              </a:rPr>
              <a:t>Compliments</a:t>
            </a:r>
          </a:p>
          <a:p>
            <a:r>
              <a:rPr lang="en-GB" sz="3300" dirty="0">
                <a:latin typeface="Amaranth" panose="020B0604020202020204" charset="0"/>
              </a:rPr>
              <a:t>Cooperate towards mutual goals</a:t>
            </a:r>
          </a:p>
          <a:p>
            <a:r>
              <a:rPr lang="en-GB" sz="3300" dirty="0">
                <a:latin typeface="Amaranth" panose="020B0604020202020204" charset="0"/>
              </a:rPr>
              <a:t>Find mutual interests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09E3B2-909D-49A3-814F-3DEA62374A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59199" y="8576484"/>
            <a:ext cx="1368381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6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FCA3D-BC72-448C-B50B-D17663A9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7"/>
            <a:ext cx="5724143" cy="2907114"/>
          </a:xfrm>
        </p:spPr>
        <p:txBody>
          <a:bodyPr>
            <a:normAutofit/>
          </a:bodyPr>
          <a:lstStyle/>
          <a:p>
            <a:r>
              <a:rPr lang="en-GB" sz="6600" dirty="0">
                <a:latin typeface="Amaranth Bold" panose="020B0604020202020204" charset="0"/>
              </a:rPr>
              <a:t>Consensus</a:t>
            </a:r>
          </a:p>
        </p:txBody>
      </p:sp>
      <p:sp>
        <p:nvSpPr>
          <p:cNvPr id="6152" name="Content Placeholder 6151">
            <a:extLst>
              <a:ext uri="{FF2B5EF4-FFF2-40B4-BE49-F238E27FC236}">
                <a16:creationId xmlns:a16="http://schemas.microsoft.com/office/drawing/2014/main" id="{628EF2FF-8E94-4FA3-ADA1-3F4EC14BF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3723883"/>
            <a:ext cx="5724144" cy="554156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maranth" panose="020B0604020202020204" charset="0"/>
              </a:rPr>
              <a:t>How can we do this?</a:t>
            </a:r>
          </a:p>
          <a:p>
            <a:endParaRPr lang="en-US" sz="3000" dirty="0">
              <a:latin typeface="Amaranth" panose="020B0604020202020204" charset="0"/>
            </a:endParaRPr>
          </a:p>
          <a:p>
            <a:r>
              <a:rPr lang="en-US" sz="3000" dirty="0">
                <a:latin typeface="Amaranth" panose="020B0604020202020204" charset="0"/>
              </a:rPr>
              <a:t>What are others already doing/ similar others?</a:t>
            </a:r>
          </a:p>
          <a:p>
            <a:endParaRPr lang="en-US" sz="3000" dirty="0">
              <a:latin typeface="Amaranth" panose="020B0604020202020204" charset="0"/>
            </a:endParaRPr>
          </a:p>
          <a:p>
            <a:r>
              <a:rPr lang="en-US" sz="3000" dirty="0">
                <a:latin typeface="Amaranth" panose="020B0604020202020204" charset="0"/>
              </a:rPr>
              <a:t>How can this link to you/ your business/ your role?</a:t>
            </a:r>
          </a:p>
          <a:p>
            <a:r>
              <a:rPr lang="en-US" sz="3000" dirty="0">
                <a:latin typeface="Amaranth" panose="020B0604020202020204" charset="0"/>
              </a:rPr>
              <a:t>E.g. clients</a:t>
            </a:r>
          </a:p>
          <a:p>
            <a:pPr marL="0" indent="0">
              <a:buNone/>
            </a:pPr>
            <a:r>
              <a:rPr lang="en-US" sz="3000" dirty="0">
                <a:latin typeface="Amaranth" panose="020B0604020202020204" charset="0"/>
              </a:rPr>
              <a:t>Candidates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35865AE-99AF-49AD-9865-5E7C6BCCD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5" r="1" b="18242"/>
          <a:stretch/>
        </p:blipFill>
        <p:spPr bwMode="auto">
          <a:xfrm>
            <a:off x="7356474" y="-6"/>
            <a:ext cx="10931526" cy="554155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7308DE4C-40B9-4668-B97D-2D542FFE9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0" r="-2" b="24345"/>
          <a:stretch/>
        </p:blipFill>
        <p:spPr bwMode="auto">
          <a:xfrm>
            <a:off x="7090092" y="5704441"/>
            <a:ext cx="11208571" cy="4582565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E0C8D-2EA5-479C-8373-15DA0F1AF0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59199" y="8576484"/>
            <a:ext cx="1368381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25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70440" cy="5782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52BFA-C785-4C2E-82C1-7933CCAE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016" y="1065409"/>
            <a:ext cx="6528472" cy="4219980"/>
          </a:xfrm>
        </p:spPr>
        <p:txBody>
          <a:bodyPr>
            <a:normAutofit/>
          </a:bodyPr>
          <a:lstStyle/>
          <a:p>
            <a:r>
              <a:rPr lang="en-US" dirty="0">
                <a:latin typeface="Amaranth Bold" panose="020B0604020202020204" charset="0"/>
              </a:rPr>
              <a:t>Understand what grabs readers attention and make them want to read on</a:t>
            </a:r>
            <a:br>
              <a:rPr lang="en-US" dirty="0"/>
            </a:br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4726" cy="5782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3312" y="109728"/>
            <a:ext cx="1768452" cy="34944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82299E0-2D90-4CA3-8A51-B62BD4A91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9274" y="304377"/>
            <a:ext cx="7795980" cy="528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B823F-D1A6-4558-A215-ACE653A9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6148551"/>
            <a:ext cx="16177787" cy="3295156"/>
          </a:xfrm>
        </p:spPr>
        <p:txBody>
          <a:bodyPr anchor="ctr">
            <a:normAutofit/>
          </a:bodyPr>
          <a:lstStyle/>
          <a:p>
            <a:r>
              <a:rPr lang="en-GB" sz="3000" dirty="0">
                <a:latin typeface="Amaranth" panose="020B0604020202020204" charset="0"/>
              </a:rPr>
              <a:t>Honesty!</a:t>
            </a:r>
          </a:p>
          <a:p>
            <a:r>
              <a:rPr lang="en-GB" sz="3000" dirty="0">
                <a:latin typeface="Amaranth" panose="020B0604020202020204" charset="0"/>
              </a:rPr>
              <a:t>One main message of your email – these needs to go in your subject header</a:t>
            </a:r>
          </a:p>
          <a:p>
            <a:r>
              <a:rPr lang="en-GB" sz="3000" dirty="0">
                <a:latin typeface="Amaranth" panose="020B0604020202020204" charset="0"/>
              </a:rPr>
              <a:t>What has worked for you?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9739312"/>
            <a:ext cx="18287998" cy="5476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70A90E7-89C2-47CF-A20D-50E89A4AB5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28444" y="221536"/>
            <a:ext cx="1627532" cy="16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99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FE00-46AD-41C6-B619-74418D28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855" y="1778447"/>
            <a:ext cx="3792374" cy="61900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4200" dirty="0">
                <a:latin typeface="Amaranth" panose="020B0604020202020204" charset="0"/>
              </a:rPr>
              <a:t>Opening with Impact:</a:t>
            </a:r>
            <a:br>
              <a:rPr lang="en-GB" sz="4200" dirty="0">
                <a:latin typeface="Amaranth" panose="020B0604020202020204" charset="0"/>
              </a:rPr>
            </a:br>
            <a:br>
              <a:rPr lang="en-GB" sz="4200" dirty="0">
                <a:latin typeface="Amaranth" panose="020B0604020202020204" charset="0"/>
              </a:rPr>
            </a:br>
            <a:r>
              <a:rPr lang="en-GB" sz="4200" dirty="0">
                <a:latin typeface="Amaranth" panose="020B0604020202020204" charset="0"/>
              </a:rPr>
              <a:t> </a:t>
            </a:r>
            <a:r>
              <a:rPr lang="en-GB" sz="4200" i="1" dirty="0">
                <a:latin typeface="Amaranth" panose="020B0604020202020204" charset="0"/>
              </a:rPr>
              <a:t>Creating a</a:t>
            </a:r>
            <a:br>
              <a:rPr lang="en-GB" sz="4200" i="1" dirty="0">
                <a:latin typeface="Amaranth" panose="020B0604020202020204" charset="0"/>
              </a:rPr>
            </a:br>
            <a:r>
              <a:rPr lang="en-GB" sz="4200" i="1" dirty="0">
                <a:latin typeface="Amaranth" panose="020B0604020202020204" charset="0"/>
              </a:rPr>
              <a:t>Capability Statement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EE1BD0-BBED-4789-87FD-258749A87C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3600" y="571500"/>
          <a:ext cx="8686800" cy="937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2"/>
          <p:cNvSpPr/>
          <p:nvPr/>
        </p:nvSpPr>
        <p:spPr>
          <a:xfrm>
            <a:off x="14935200" y="419100"/>
            <a:ext cx="3037650" cy="7380405"/>
          </a:xfrm>
          <a:prstGeom prst="rect">
            <a:avLst/>
          </a:prstGeom>
          <a:solidFill>
            <a:srgbClr val="91B43E"/>
          </a:solidFill>
        </p:spPr>
      </p:sp>
      <p:pic>
        <p:nvPicPr>
          <p:cNvPr id="6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335A-C7A2-478D-915A-B85B84270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8039100"/>
            <a:ext cx="4936331" cy="1269204"/>
          </a:xfrm>
        </p:spPr>
        <p:txBody>
          <a:bodyPr anchor="ctr">
            <a:normAutofit fontScale="90000"/>
          </a:bodyPr>
          <a:lstStyle/>
          <a:p>
            <a:r>
              <a:rPr lang="en-GB" sz="5400" dirty="0">
                <a:latin typeface="Amaranth Bold" panose="020B0604020202020204" charset="0"/>
              </a:rPr>
              <a:t>What do we need to include?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0CEC471-4245-4637-B5E2-9E49E3FD4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5" b="25079"/>
          <a:stretch/>
        </p:blipFill>
        <p:spPr bwMode="auto">
          <a:xfrm>
            <a:off x="20" y="10"/>
            <a:ext cx="18287980" cy="556590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80C5D-64A2-4039-8BBD-FE986092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73" y="7665035"/>
            <a:ext cx="11228119" cy="1643270"/>
          </a:xfrm>
        </p:spPr>
        <p:txBody>
          <a:bodyPr anchor="ctr">
            <a:normAutofit lnSpcReduction="10000"/>
          </a:bodyPr>
          <a:lstStyle/>
          <a:p>
            <a:r>
              <a:rPr lang="en-GB" sz="2700" dirty="0"/>
              <a:t>Hi My name is Ali Braid and I am the owner of Recruit Direct. I have worked with (competitors) x and y in the last few months on x and I wondered how x was affecting you. What my clients are finding at the moment is… how has it been for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5CBFE-31AC-4E95-AD21-22FB79BC9F56}"/>
              </a:ext>
            </a:extLst>
          </p:cNvPr>
          <p:cNvSpPr txBox="1"/>
          <p:nvPr/>
        </p:nvSpPr>
        <p:spPr>
          <a:xfrm>
            <a:off x="1066800" y="5372100"/>
            <a:ext cx="76962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Amaranth" panose="020B0604020202020204" charset="0"/>
              </a:rPr>
              <a:t>Hi I’m Ali Braid and I am the Director of Recruit Direct. I work with clients across the a space and am working on a number of roles within x – I understand this is a busy area within x business’s at the moment and wondered how your team was faring at the moment?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1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594273"/>
            <a:ext cx="1097278" cy="101019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84225"/>
            <a:ext cx="8509000" cy="2147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746F5-8A29-43AD-9688-5C1B1B61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446" y="1310910"/>
            <a:ext cx="7578554" cy="1553671"/>
          </a:xfrm>
        </p:spPr>
        <p:txBody>
          <a:bodyPr anchor="ctr">
            <a:normAutofit fontScale="90000"/>
          </a:bodyPr>
          <a:lstStyle/>
          <a:p>
            <a:r>
              <a:rPr lang="en-GB" sz="5400" dirty="0">
                <a:latin typeface="Amaranth Bold" panose="020B0604020202020204" charset="0"/>
              </a:rPr>
              <a:t>Writing effective </a:t>
            </a:r>
            <a:r>
              <a:rPr lang="en-GB" sz="5400" dirty="0" err="1">
                <a:latin typeface="Amaranth Bold" panose="020B0604020202020204" charset="0"/>
              </a:rPr>
              <a:t>Inmails</a:t>
            </a:r>
            <a:endParaRPr lang="en-GB" sz="5400" dirty="0">
              <a:latin typeface="Amaranth Bold" panose="020B0604020202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E83E8-8283-4C0F-B078-508939BE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3" y="3787081"/>
            <a:ext cx="7487444" cy="55156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dirty="0">
                <a:latin typeface="Amaranth" panose="020B0604020202020204" charset="0"/>
              </a:rPr>
              <a:t>Your </a:t>
            </a:r>
            <a:r>
              <a:rPr lang="en-GB" sz="2700" dirty="0" err="1">
                <a:latin typeface="Amaranth" panose="020B0604020202020204" charset="0"/>
              </a:rPr>
              <a:t>Inmail</a:t>
            </a:r>
            <a:r>
              <a:rPr lang="en-GB" sz="2700" dirty="0">
                <a:latin typeface="Amaranth" panose="020B0604020202020204" charset="0"/>
              </a:rPr>
              <a:t> is a conversation starter</a:t>
            </a:r>
          </a:p>
          <a:p>
            <a:pPr>
              <a:lnSpc>
                <a:spcPct val="90000"/>
              </a:lnSpc>
            </a:pPr>
            <a:r>
              <a:rPr lang="en-GB" sz="2700" dirty="0">
                <a:latin typeface="Amaranth" panose="020B0604020202020204" charset="0"/>
              </a:rPr>
              <a:t>NOT a way to bring in new jobs……yet</a:t>
            </a:r>
          </a:p>
          <a:p>
            <a:pPr>
              <a:lnSpc>
                <a:spcPct val="90000"/>
              </a:lnSpc>
            </a:pPr>
            <a:r>
              <a:rPr lang="en-GB" sz="2700" dirty="0">
                <a:latin typeface="Amaranth" panose="020B0604020202020204" charset="0"/>
              </a:rPr>
              <a:t>What was it about their profile that prompted you to get in touch?</a:t>
            </a:r>
          </a:p>
          <a:p>
            <a:pPr>
              <a:lnSpc>
                <a:spcPct val="90000"/>
              </a:lnSpc>
            </a:pPr>
            <a:r>
              <a:rPr lang="en-GB" sz="2700" dirty="0">
                <a:latin typeface="Amaranth" panose="020B0604020202020204" charset="0"/>
              </a:rPr>
              <a:t>Write as you would speak to someone on the phone</a:t>
            </a:r>
          </a:p>
          <a:p>
            <a:pPr>
              <a:lnSpc>
                <a:spcPct val="90000"/>
              </a:lnSpc>
            </a:pPr>
            <a:r>
              <a:rPr lang="en-GB" sz="2700" dirty="0">
                <a:latin typeface="Amaranth" panose="020B0604020202020204" charset="0"/>
              </a:rPr>
              <a:t>Express how you want to help THEM, not the other way round</a:t>
            </a:r>
          </a:p>
          <a:p>
            <a:pPr>
              <a:lnSpc>
                <a:spcPct val="90000"/>
              </a:lnSpc>
            </a:pPr>
            <a:r>
              <a:rPr lang="en-GB" sz="2700" dirty="0">
                <a:latin typeface="Amaranth" panose="020B0604020202020204" charset="0"/>
              </a:rPr>
              <a:t>Be brief and succinct</a:t>
            </a:r>
          </a:p>
          <a:p>
            <a:pPr>
              <a:lnSpc>
                <a:spcPct val="90000"/>
              </a:lnSpc>
            </a:pPr>
            <a:r>
              <a:rPr lang="en-GB" sz="2700" dirty="0">
                <a:latin typeface="Amaranth" panose="020B0604020202020204" charset="0"/>
              </a:rPr>
              <a:t>Ask about their career path and goals</a:t>
            </a:r>
          </a:p>
          <a:p>
            <a:pPr>
              <a:lnSpc>
                <a:spcPct val="90000"/>
              </a:lnSpc>
            </a:pPr>
            <a:r>
              <a:rPr lang="en-GB" sz="2700" dirty="0">
                <a:latin typeface="Amaranth" panose="020B0604020202020204" charset="0"/>
              </a:rPr>
              <a:t>Don’t cut and paste a job spec if to a candidate </a:t>
            </a:r>
          </a:p>
          <a:p>
            <a:pPr>
              <a:lnSpc>
                <a:spcPct val="90000"/>
              </a:lnSpc>
            </a:pPr>
            <a:r>
              <a:rPr lang="en-GB" sz="2700" dirty="0">
                <a:latin typeface="Amaranth" panose="020B0604020202020204" charset="0"/>
              </a:rPr>
              <a:t>Ask a question to create a reason to reply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4448" y="912601"/>
            <a:ext cx="6956253" cy="83901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Official LinkedIn Logo">
            <a:extLst>
              <a:ext uri="{FF2B5EF4-FFF2-40B4-BE49-F238E27FC236}">
                <a16:creationId xmlns:a16="http://schemas.microsoft.com/office/drawing/2014/main" id="{72D329BD-AF7B-4BB7-901B-C12FC4C9A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 r="-1" b="-1"/>
          <a:stretch/>
        </p:blipFill>
        <p:spPr bwMode="auto">
          <a:xfrm>
            <a:off x="10395739" y="2025888"/>
            <a:ext cx="6334878" cy="632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57300" y="9738360"/>
            <a:ext cx="157734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0CB4430-F3C3-47D8-814E-40B2329B95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59199" y="8576484"/>
            <a:ext cx="1368381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32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615923" cy="10287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6843D-F096-40D5-9D39-944EB9B2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6" y="524787"/>
            <a:ext cx="7142191" cy="2027583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maranth Bold" panose="020B0604020202020204" charset="0"/>
              </a:rPr>
              <a:t>Lets have a go…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52337-9659-4B32-982D-579B93AD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119" y="4294527"/>
            <a:ext cx="6999888" cy="495667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maranth" panose="020B0604020202020204" charset="0"/>
              </a:rPr>
              <a:t>Have a go at writing an </a:t>
            </a:r>
            <a:r>
              <a:rPr lang="en-GB" sz="3600" dirty="0" err="1">
                <a:solidFill>
                  <a:schemeClr val="bg1"/>
                </a:solidFill>
                <a:latin typeface="Amaranth" panose="020B0604020202020204" charset="0"/>
              </a:rPr>
              <a:t>Inmail</a:t>
            </a:r>
            <a:r>
              <a:rPr lang="en-GB" sz="3600" dirty="0">
                <a:solidFill>
                  <a:schemeClr val="bg1"/>
                </a:solidFill>
                <a:latin typeface="Amaranth" panose="020B0604020202020204" charset="0"/>
              </a:rPr>
              <a:t> now – or share one that has had a positive response!</a:t>
            </a:r>
          </a:p>
        </p:txBody>
      </p:sp>
      <p:pic>
        <p:nvPicPr>
          <p:cNvPr id="7" name="Picture 2" descr="Image result for Official LinkedIn Logo">
            <a:extLst>
              <a:ext uri="{FF2B5EF4-FFF2-40B4-BE49-F238E27FC236}">
                <a16:creationId xmlns:a16="http://schemas.microsoft.com/office/drawing/2014/main" id="{D5666313-AB8E-4312-BE07-EF0D47777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 r="-1" b="-1"/>
          <a:stretch/>
        </p:blipFill>
        <p:spPr bwMode="auto">
          <a:xfrm>
            <a:off x="11754864" y="1896673"/>
            <a:ext cx="5787900" cy="57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64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BFEDF04-A11D-48E5-A26B-AE50069AD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2" b="16329"/>
          <a:stretch/>
        </p:blipFill>
        <p:spPr bwMode="auto">
          <a:xfrm>
            <a:off x="118244" y="38110"/>
            <a:ext cx="18287999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172" y="2870925"/>
            <a:ext cx="6306205" cy="2014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800" b="1"/>
            </a:br>
            <a:br>
              <a:rPr lang="en-US" sz="1800" b="1"/>
            </a:br>
            <a:br>
              <a:rPr lang="en-US" sz="1800" b="1"/>
            </a:br>
            <a:br>
              <a:rPr lang="en-US" sz="1800" b="1"/>
            </a:br>
            <a:br>
              <a:rPr lang="en-US" sz="1800" b="1"/>
            </a:br>
            <a:br>
              <a:rPr lang="en-US" sz="1800" b="1"/>
            </a:br>
            <a:endParaRPr lang="en-US" sz="18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52B9F-7547-411B-8ACB-D806B0C645BF}"/>
              </a:ext>
            </a:extLst>
          </p:cNvPr>
          <p:cNvSpPr txBox="1"/>
          <p:nvPr/>
        </p:nvSpPr>
        <p:spPr>
          <a:xfrm>
            <a:off x="400537" y="3927251"/>
            <a:ext cx="6889531" cy="3929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Amaranth" panose="020B0604020202020204" charset="0"/>
            </a:endParaRPr>
          </a:p>
          <a:p>
            <a:pPr marL="342900" indent="-228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maranth" panose="020B0604020202020204" charset="0"/>
              </a:rPr>
              <a:t>95% of all sales people make the 1</a:t>
            </a:r>
            <a:r>
              <a:rPr lang="en-US" sz="3200" baseline="30000" dirty="0">
                <a:latin typeface="Amaranth" panose="020B0604020202020204" charset="0"/>
              </a:rPr>
              <a:t>st</a:t>
            </a:r>
            <a:r>
              <a:rPr lang="en-US" sz="3200" dirty="0">
                <a:latin typeface="Amaranth" panose="020B0604020202020204" charset="0"/>
              </a:rPr>
              <a:t> sales call</a:t>
            </a:r>
          </a:p>
          <a:p>
            <a:pPr marL="342900" indent="-228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maranth" panose="020B0604020202020204" charset="0"/>
              </a:rPr>
              <a:t>50% of all sales people make the 2</a:t>
            </a:r>
            <a:r>
              <a:rPr lang="en-US" sz="3200" baseline="30000" dirty="0">
                <a:latin typeface="Amaranth" panose="020B0604020202020204" charset="0"/>
              </a:rPr>
              <a:t>nd</a:t>
            </a:r>
            <a:r>
              <a:rPr lang="en-US" sz="3200" dirty="0">
                <a:latin typeface="Amaranth" panose="020B0604020202020204" charset="0"/>
              </a:rPr>
              <a:t> sales call</a:t>
            </a:r>
          </a:p>
          <a:p>
            <a:pPr marL="342900" indent="-228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maranth" panose="020B0604020202020204" charset="0"/>
              </a:rPr>
              <a:t>25% of all sales people make the 3</a:t>
            </a:r>
            <a:r>
              <a:rPr lang="en-US" sz="3200" baseline="30000" dirty="0">
                <a:latin typeface="Amaranth" panose="020B0604020202020204" charset="0"/>
              </a:rPr>
              <a:t>rd</a:t>
            </a:r>
            <a:r>
              <a:rPr lang="en-US" sz="3200" dirty="0">
                <a:latin typeface="Amaranth" panose="020B0604020202020204" charset="0"/>
              </a:rPr>
              <a:t> sales call</a:t>
            </a:r>
          </a:p>
          <a:p>
            <a:pPr marL="342900" indent="-228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maranth" panose="020B0604020202020204" charset="0"/>
              </a:rPr>
              <a:t>15% of all sales people make the 4</a:t>
            </a:r>
            <a:r>
              <a:rPr lang="en-US" sz="3200" baseline="30000" dirty="0">
                <a:latin typeface="Amaranth" panose="020B0604020202020204" charset="0"/>
              </a:rPr>
              <a:t>th</a:t>
            </a:r>
            <a:r>
              <a:rPr lang="en-US" sz="3200" dirty="0">
                <a:latin typeface="Amaranth" panose="020B0604020202020204" charset="0"/>
              </a:rPr>
              <a:t> sales call</a:t>
            </a:r>
          </a:p>
          <a:p>
            <a:pPr marL="342900" indent="-228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maranth" panose="020B0604020202020204" charset="0"/>
              </a:rPr>
              <a:t>10% of all sales people make the 5</a:t>
            </a:r>
            <a:r>
              <a:rPr lang="en-US" sz="3200" baseline="30000" dirty="0">
                <a:latin typeface="Amaranth" panose="020B0604020202020204" charset="0"/>
              </a:rPr>
              <a:t>th</a:t>
            </a:r>
            <a:r>
              <a:rPr lang="en-US" sz="3200" dirty="0">
                <a:latin typeface="Amaranth" panose="020B0604020202020204" charset="0"/>
              </a:rPr>
              <a:t> sales call</a:t>
            </a:r>
          </a:p>
          <a:p>
            <a:pPr marL="342900" indent="-228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Amaranth" panose="020B0604020202020204" charset="0"/>
            </a:endParaRPr>
          </a:p>
          <a:p>
            <a:pPr marL="342900" indent="-228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Amaranth" panose="020B0604020202020204" charset="0"/>
            </a:endParaRPr>
          </a:p>
          <a:p>
            <a:pPr marL="342900" indent="-2286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Amaranth" panose="020B0604020202020204" charset="0"/>
              </a:rPr>
              <a:t>Just 5% make that 6</a:t>
            </a:r>
            <a:r>
              <a:rPr lang="en-US" sz="3200" b="1" baseline="30000" dirty="0">
                <a:latin typeface="Amaranth" panose="020B0604020202020204" charset="0"/>
              </a:rPr>
              <a:t>th</a:t>
            </a:r>
            <a:r>
              <a:rPr lang="en-US" sz="3200" b="1" dirty="0">
                <a:latin typeface="Amaranth" panose="020B0604020202020204" charset="0"/>
              </a:rPr>
              <a:t> call and they take 85% of the new business available in any market!</a:t>
            </a:r>
            <a:endParaRPr lang="en-US" sz="3200" dirty="0">
              <a:latin typeface="Amaranth" panose="020B0604020202020204" charset="0"/>
            </a:endParaRPr>
          </a:p>
        </p:txBody>
      </p:sp>
      <p:sp>
        <p:nvSpPr>
          <p:cNvPr id="6" name="AutoShape 2"/>
          <p:cNvSpPr/>
          <p:nvPr/>
        </p:nvSpPr>
        <p:spPr>
          <a:xfrm>
            <a:off x="14244140" y="423156"/>
            <a:ext cx="3644899" cy="6087888"/>
          </a:xfrm>
          <a:prstGeom prst="rect">
            <a:avLst/>
          </a:prstGeom>
          <a:solidFill>
            <a:srgbClr val="91B43E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7" y="8659471"/>
            <a:ext cx="1627532" cy="16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07DDE-8AAB-4751-9B18-B43BCCA8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88053"/>
            <a:ext cx="6552903" cy="2935262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100" dirty="0">
                <a:latin typeface="Amaranth Bold" panose="020B0604020202020204" charset="0"/>
              </a:rPr>
              <a:t>How to make yourself stand out in a crowded market place?</a:t>
            </a:r>
            <a:br>
              <a:rPr lang="en-US" sz="5100" dirty="0"/>
            </a:br>
            <a:endParaRPr lang="en-GB" sz="51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2FC46-0BC5-4095-A473-5CE790ED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4365098"/>
            <a:ext cx="6365383" cy="4925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300" dirty="0">
                <a:latin typeface="Amaranth" panose="020B0604020202020204" charset="0"/>
              </a:rPr>
              <a:t>FOLLOW UP!</a:t>
            </a:r>
            <a:br>
              <a:rPr lang="en-GB" sz="3300" dirty="0">
                <a:latin typeface="Amaranth" panose="020B0604020202020204" charset="0"/>
              </a:rPr>
            </a:br>
            <a:br>
              <a:rPr lang="en-GB" sz="3300" dirty="0">
                <a:latin typeface="Amaranth" panose="020B0604020202020204" charset="0"/>
              </a:rPr>
            </a:br>
            <a:r>
              <a:rPr lang="en-GB" sz="3300" dirty="0">
                <a:latin typeface="Amaranth" panose="020B0604020202020204" charset="0"/>
              </a:rPr>
              <a:t>Can you hear me at the back?!</a:t>
            </a:r>
          </a:p>
          <a:p>
            <a:pPr marL="0" indent="0">
              <a:buNone/>
            </a:pPr>
            <a:endParaRPr lang="en-GB" sz="3300" dirty="0">
              <a:latin typeface="Amaranth" panose="020B0604020202020204" charset="0"/>
            </a:endParaRPr>
          </a:p>
          <a:p>
            <a:pPr marL="0" indent="0">
              <a:buNone/>
            </a:pPr>
            <a:r>
              <a:rPr lang="en-GB" sz="3300" dirty="0">
                <a:latin typeface="Amaranth" panose="020B0604020202020204" charset="0"/>
              </a:rPr>
              <a:t>Be that 5% of recruiters!</a:t>
            </a:r>
          </a:p>
          <a:p>
            <a:endParaRPr lang="en-GB" sz="3300" dirty="0">
              <a:latin typeface="Amaranth" panose="020B0604020202020204" charset="0"/>
            </a:endParaRPr>
          </a:p>
          <a:p>
            <a:r>
              <a:rPr lang="en-GB" sz="3300" dirty="0">
                <a:latin typeface="Amaranth" panose="020B0604020202020204" charset="0"/>
              </a:rPr>
              <a:t>How do you follow up?</a:t>
            </a:r>
          </a:p>
          <a:p>
            <a:r>
              <a:rPr lang="en-GB" sz="3300" dirty="0">
                <a:latin typeface="Amaranth" panose="020B0604020202020204" charset="0"/>
              </a:rPr>
              <a:t>The important part of the follow up is…..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80FA83-AD98-4119-AE3A-0EBA593DB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r="19718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206C5B8-EA03-4405-A5F4-12AA075C37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67553" y="7818971"/>
            <a:ext cx="2468019" cy="24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9E26DAE7-A45B-4514-AA1F-C76C7CE70B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8287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80213"/>
            <a:ext cx="18288000" cy="110482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728B7-FD6D-4737-BFF9-D0C2F88D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7975860"/>
            <a:ext cx="16816388" cy="11172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maranth Bold" panose="020B0604020202020204" charset="0"/>
              </a:rPr>
              <a:t>TO JUST DO IT!!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7862974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9202278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563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1872" y="1399441"/>
            <a:ext cx="7331527" cy="2666129"/>
          </a:xfrm>
        </p:spPr>
        <p:txBody>
          <a:bodyPr anchor="b">
            <a:normAutofit/>
          </a:bodyPr>
          <a:lstStyle/>
          <a:p>
            <a:r>
              <a:rPr lang="en-GB" sz="6000">
                <a:latin typeface="Amaranth" panose="020B0604020202020204" charset="0"/>
              </a:rPr>
              <a:t>How do the webinars work?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1872" y="4341795"/>
            <a:ext cx="7331527" cy="48143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1.5 hours of training content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Every month we will cover a different topic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We will use the chat room, Miro boards and live discussion. There will be group work when appropriate and the numbers allow – so get involved!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We do need to see each others faces! Unless I explain otherwise e.g. if we have a lot of content to get through and we are running out of time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I will always ask you for questions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I will always ask for your full attention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You will always have mine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We will respect the confidentiality of our clients, candidates and colleagues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57895" y="2125980"/>
            <a:ext cx="0" cy="6035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r="2060"/>
          <a:stretch/>
        </p:blipFill>
        <p:spPr bwMode="auto">
          <a:xfrm>
            <a:off x="10123717" y="860517"/>
            <a:ext cx="7654809" cy="85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Diagram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7" y="8659471"/>
            <a:ext cx="1627532" cy="16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2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9FAC8-C056-44CE-AEFC-B267839C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462628"/>
            <a:ext cx="6586536" cy="1985158"/>
          </a:xfrm>
        </p:spPr>
        <p:txBody>
          <a:bodyPr anchor="t"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Amaranth" panose="020B0604020202020204" charset="0"/>
              </a:rPr>
              <a:t>Silence is not a response!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1579-4F4B-43BC-A19A-F0EDFF8B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4719600"/>
            <a:ext cx="6586536" cy="4293432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>
                <a:solidFill>
                  <a:schemeClr val="bg1">
                    <a:alpha val="80000"/>
                  </a:schemeClr>
                </a:solidFill>
                <a:latin typeface="Amaranth" panose="020B0604020202020204" charset="0"/>
              </a:rPr>
              <a:t>It is not a no</a:t>
            </a:r>
          </a:p>
          <a:p>
            <a:r>
              <a:rPr lang="en-GB" sz="3600" dirty="0">
                <a:solidFill>
                  <a:schemeClr val="bg1">
                    <a:alpha val="80000"/>
                  </a:schemeClr>
                </a:solidFill>
                <a:latin typeface="Amaranth" panose="020B0604020202020204" charset="0"/>
              </a:rPr>
              <a:t>It is not a maybe</a:t>
            </a:r>
          </a:p>
          <a:p>
            <a:r>
              <a:rPr lang="en-GB" sz="3600" dirty="0">
                <a:solidFill>
                  <a:schemeClr val="bg1">
                    <a:alpha val="80000"/>
                  </a:schemeClr>
                </a:solidFill>
                <a:latin typeface="Amaranth" panose="020B0604020202020204" charset="0"/>
              </a:rPr>
              <a:t>It is not a yes</a:t>
            </a:r>
          </a:p>
          <a:p>
            <a:r>
              <a:rPr lang="en-GB" sz="3600" dirty="0">
                <a:solidFill>
                  <a:schemeClr val="bg1">
                    <a:alpha val="80000"/>
                  </a:schemeClr>
                </a:solidFill>
                <a:latin typeface="Amaranth" panose="020B0604020202020204" charset="0"/>
              </a:rPr>
              <a:t>But it could be a –not yet!</a:t>
            </a:r>
          </a:p>
          <a:p>
            <a:endParaRPr lang="en-GB" sz="3600" dirty="0">
              <a:solidFill>
                <a:schemeClr val="bg1">
                  <a:alpha val="80000"/>
                </a:schemeClr>
              </a:solidFill>
              <a:latin typeface="Amaranth" panose="020B0604020202020204" charset="0"/>
            </a:endParaRPr>
          </a:p>
          <a:p>
            <a:r>
              <a:rPr lang="en-GB" sz="3600" dirty="0">
                <a:solidFill>
                  <a:schemeClr val="bg1">
                    <a:alpha val="80000"/>
                  </a:schemeClr>
                </a:solidFill>
                <a:latin typeface="Amaranth" panose="020B0604020202020204" charset="0"/>
              </a:rPr>
              <a:t>So carry on.. You may need at least 7 attempts to get a response – it could be as many 15….</a:t>
            </a:r>
          </a:p>
          <a:p>
            <a:r>
              <a:rPr lang="en-GB" sz="3600" dirty="0">
                <a:solidFill>
                  <a:schemeClr val="bg1">
                    <a:alpha val="80000"/>
                  </a:schemeClr>
                </a:solidFill>
                <a:latin typeface="Amaranth" panose="020B0604020202020204" charset="0"/>
              </a:rPr>
              <a:t>Silence never means what you think…</a:t>
            </a:r>
          </a:p>
        </p:txBody>
      </p:sp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CDC86AC6-FFE9-47B0-9C7A-34AC5CF34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3" r="19348" b="1"/>
          <a:stretch/>
        </p:blipFill>
        <p:spPr bwMode="auto">
          <a:xfrm>
            <a:off x="9144000" y="1262062"/>
            <a:ext cx="7891462" cy="6967538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0" name="Group 72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0" y="6207468"/>
            <a:ext cx="7891462" cy="2115984"/>
            <a:chOff x="6096000" y="4138312"/>
            <a:chExt cx="5260975" cy="141065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9644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694F538-F1FB-4151-98F7-0887F0E41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500" b="11891"/>
          <a:stretch/>
        </p:blipFill>
        <p:spPr bwMode="auto">
          <a:xfrm>
            <a:off x="20" y="10"/>
            <a:ext cx="18287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238096" y="481764"/>
            <a:ext cx="6498460" cy="884511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624977" y="960394"/>
            <a:ext cx="5638860" cy="2017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Amaranth Bold" panose="020B0604020202020204" charset="0"/>
                <a:ea typeface="+mj-ea"/>
                <a:cs typeface="+mj-cs"/>
              </a:rPr>
              <a:t>Have you created a touch plan?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23935" y="3182644"/>
            <a:ext cx="5647239" cy="5659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Amaranth" panose="020B0604020202020204" charset="0"/>
              </a:rPr>
              <a:t>If you haven’t done this – I recommend it!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700" dirty="0">
              <a:latin typeface="Amaranth" panose="020B060402020202020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latin typeface="Amaranth" panose="020B0604020202020204" charset="0"/>
              </a:rPr>
              <a:t>A 12 point plan for each client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latin typeface="Amaranth" panose="020B0604020202020204" charset="0"/>
              </a:rPr>
              <a:t>e.g.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latin typeface="Amaranth" panose="020B0604020202020204" charset="0"/>
              </a:rPr>
              <a:t>Call intro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latin typeface="Amaranth" panose="020B0604020202020204" charset="0"/>
              </a:rPr>
              <a:t>Email intro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 err="1">
                <a:latin typeface="Amaranth" panose="020B0604020202020204" charset="0"/>
              </a:rPr>
              <a:t>Inmail</a:t>
            </a:r>
            <a:r>
              <a:rPr lang="en-US" sz="2700" dirty="0">
                <a:latin typeface="Amaranth" panose="020B0604020202020204" charset="0"/>
              </a:rPr>
              <a:t> and connection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latin typeface="Amaranth" panose="020B0604020202020204" charset="0"/>
              </a:rPr>
              <a:t>Whitepaper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latin typeface="Amaranth" panose="020B0604020202020204" charset="0"/>
              </a:rPr>
              <a:t>Call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latin typeface="Amaranth" panose="020B0604020202020204" charset="0"/>
              </a:rPr>
              <a:t>CV spec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latin typeface="Amaranth" panose="020B0604020202020204" charset="0"/>
              </a:rPr>
              <a:t>Call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latin typeface="Amaranth" panose="020B0604020202020204" charset="0"/>
              </a:rPr>
              <a:t>Share market knowledge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7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7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702B4B-976D-4867-A2E8-63463D24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643" y="493776"/>
            <a:ext cx="9376665" cy="267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br>
              <a:rPr lang="en-US" sz="4500" dirty="0">
                <a:latin typeface="Amaranth Bold" panose="020B0604020202020204" charset="0"/>
              </a:rPr>
            </a:br>
            <a:r>
              <a:rPr lang="en-US" sz="4500" b="1" dirty="0">
                <a:latin typeface="Amaranth Bold" panose="020B0604020202020204" charset="0"/>
              </a:rPr>
              <a:t>Have you asked your clients what grabs THEIR attention?</a:t>
            </a:r>
            <a:br>
              <a:rPr lang="en-US" sz="4500" b="1" dirty="0"/>
            </a:br>
            <a:endParaRPr lang="en-US" sz="4500" dirty="0"/>
          </a:p>
        </p:txBody>
      </p:sp>
      <p:pic>
        <p:nvPicPr>
          <p:cNvPr id="1026" name="id-7EEBB681-BA3E-4B6F-B773-A488B5086586" descr="Image.jpeg">
            <a:extLst>
              <a:ext uri="{FF2B5EF4-FFF2-40B4-BE49-F238E27FC236}">
                <a16:creationId xmlns:a16="http://schemas.microsoft.com/office/drawing/2014/main" id="{0EEBC745-AE71-4683-9651-94BF8E3C1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" b="18393"/>
          <a:stretch/>
        </p:blipFill>
        <p:spPr bwMode="auto">
          <a:xfrm>
            <a:off x="1" y="10"/>
            <a:ext cx="6986016" cy="10286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643" y="3562420"/>
            <a:ext cx="6365383" cy="27432"/>
          </a:xfrm>
          <a:custGeom>
            <a:avLst/>
            <a:gdLst>
              <a:gd name="connsiteX0" fmla="*/ 0 w 6365383"/>
              <a:gd name="connsiteY0" fmla="*/ 0 h 27432"/>
              <a:gd name="connsiteX1" fmla="*/ 636538 w 6365383"/>
              <a:gd name="connsiteY1" fmla="*/ 0 h 27432"/>
              <a:gd name="connsiteX2" fmla="*/ 1336730 w 6365383"/>
              <a:gd name="connsiteY2" fmla="*/ 0 h 27432"/>
              <a:gd name="connsiteX3" fmla="*/ 1909615 w 6365383"/>
              <a:gd name="connsiteY3" fmla="*/ 0 h 27432"/>
              <a:gd name="connsiteX4" fmla="*/ 2418846 w 6365383"/>
              <a:gd name="connsiteY4" fmla="*/ 0 h 27432"/>
              <a:gd name="connsiteX5" fmla="*/ 2928076 w 6365383"/>
              <a:gd name="connsiteY5" fmla="*/ 0 h 27432"/>
              <a:gd name="connsiteX6" fmla="*/ 3373653 w 6365383"/>
              <a:gd name="connsiteY6" fmla="*/ 0 h 27432"/>
              <a:gd name="connsiteX7" fmla="*/ 4137499 w 6365383"/>
              <a:gd name="connsiteY7" fmla="*/ 0 h 27432"/>
              <a:gd name="connsiteX8" fmla="*/ 4901345 w 6365383"/>
              <a:gd name="connsiteY8" fmla="*/ 0 h 27432"/>
              <a:gd name="connsiteX9" fmla="*/ 5665191 w 6365383"/>
              <a:gd name="connsiteY9" fmla="*/ 0 h 27432"/>
              <a:gd name="connsiteX10" fmla="*/ 6365383 w 6365383"/>
              <a:gd name="connsiteY10" fmla="*/ 0 h 27432"/>
              <a:gd name="connsiteX11" fmla="*/ 6365383 w 6365383"/>
              <a:gd name="connsiteY11" fmla="*/ 27432 h 27432"/>
              <a:gd name="connsiteX12" fmla="*/ 5728845 w 6365383"/>
              <a:gd name="connsiteY12" fmla="*/ 27432 h 27432"/>
              <a:gd name="connsiteX13" fmla="*/ 5028653 w 6365383"/>
              <a:gd name="connsiteY13" fmla="*/ 27432 h 27432"/>
              <a:gd name="connsiteX14" fmla="*/ 4583076 w 6365383"/>
              <a:gd name="connsiteY14" fmla="*/ 27432 h 27432"/>
              <a:gd name="connsiteX15" fmla="*/ 4137499 w 6365383"/>
              <a:gd name="connsiteY15" fmla="*/ 27432 h 27432"/>
              <a:gd name="connsiteX16" fmla="*/ 3691922 w 6365383"/>
              <a:gd name="connsiteY16" fmla="*/ 27432 h 27432"/>
              <a:gd name="connsiteX17" fmla="*/ 3182692 w 6365383"/>
              <a:gd name="connsiteY17" fmla="*/ 27432 h 27432"/>
              <a:gd name="connsiteX18" fmla="*/ 2673461 w 6365383"/>
              <a:gd name="connsiteY18" fmla="*/ 27432 h 27432"/>
              <a:gd name="connsiteX19" fmla="*/ 2164230 w 6365383"/>
              <a:gd name="connsiteY19" fmla="*/ 27432 h 27432"/>
              <a:gd name="connsiteX20" fmla="*/ 1655000 w 6365383"/>
              <a:gd name="connsiteY20" fmla="*/ 27432 h 27432"/>
              <a:gd name="connsiteX21" fmla="*/ 1145769 w 6365383"/>
              <a:gd name="connsiteY21" fmla="*/ 27432 h 27432"/>
              <a:gd name="connsiteX22" fmla="*/ 0 w 6365383"/>
              <a:gd name="connsiteY22" fmla="*/ 27432 h 27432"/>
              <a:gd name="connsiteX23" fmla="*/ 0 w 6365383"/>
              <a:gd name="connsiteY23" fmla="*/ 0 h 27432"/>
              <a:gd name="connsiteX0" fmla="*/ 0 w 6365383"/>
              <a:gd name="connsiteY0" fmla="*/ 0 h 27432"/>
              <a:gd name="connsiteX1" fmla="*/ 509231 w 6365383"/>
              <a:gd name="connsiteY1" fmla="*/ 0 h 27432"/>
              <a:gd name="connsiteX2" fmla="*/ 954807 w 6365383"/>
              <a:gd name="connsiteY2" fmla="*/ 0 h 27432"/>
              <a:gd name="connsiteX3" fmla="*/ 1464038 w 6365383"/>
              <a:gd name="connsiteY3" fmla="*/ 0 h 27432"/>
              <a:gd name="connsiteX4" fmla="*/ 2100576 w 6365383"/>
              <a:gd name="connsiteY4" fmla="*/ 0 h 27432"/>
              <a:gd name="connsiteX5" fmla="*/ 2800769 w 6365383"/>
              <a:gd name="connsiteY5" fmla="*/ 0 h 27432"/>
              <a:gd name="connsiteX6" fmla="*/ 3564614 w 6365383"/>
              <a:gd name="connsiteY6" fmla="*/ 0 h 27432"/>
              <a:gd name="connsiteX7" fmla="*/ 4328460 w 6365383"/>
              <a:gd name="connsiteY7" fmla="*/ 0 h 27432"/>
              <a:gd name="connsiteX8" fmla="*/ 4901345 w 6365383"/>
              <a:gd name="connsiteY8" fmla="*/ 0 h 27432"/>
              <a:gd name="connsiteX9" fmla="*/ 5601537 w 6365383"/>
              <a:gd name="connsiteY9" fmla="*/ 0 h 27432"/>
              <a:gd name="connsiteX10" fmla="*/ 6365383 w 6365383"/>
              <a:gd name="connsiteY10" fmla="*/ 0 h 27432"/>
              <a:gd name="connsiteX11" fmla="*/ 6365383 w 6365383"/>
              <a:gd name="connsiteY11" fmla="*/ 27432 h 27432"/>
              <a:gd name="connsiteX12" fmla="*/ 5728845 w 6365383"/>
              <a:gd name="connsiteY12" fmla="*/ 27432 h 27432"/>
              <a:gd name="connsiteX13" fmla="*/ 5028653 w 6365383"/>
              <a:gd name="connsiteY13" fmla="*/ 27432 h 27432"/>
              <a:gd name="connsiteX14" fmla="*/ 4455768 w 6365383"/>
              <a:gd name="connsiteY14" fmla="*/ 27432 h 27432"/>
              <a:gd name="connsiteX15" fmla="*/ 3882884 w 6365383"/>
              <a:gd name="connsiteY15" fmla="*/ 27432 h 27432"/>
              <a:gd name="connsiteX16" fmla="*/ 3119038 w 6365383"/>
              <a:gd name="connsiteY16" fmla="*/ 27432 h 27432"/>
              <a:gd name="connsiteX17" fmla="*/ 2609807 w 6365383"/>
              <a:gd name="connsiteY17" fmla="*/ 27432 h 27432"/>
              <a:gd name="connsiteX18" fmla="*/ 1909615 w 6365383"/>
              <a:gd name="connsiteY18" fmla="*/ 27432 h 27432"/>
              <a:gd name="connsiteX19" fmla="*/ 1464038 w 6365383"/>
              <a:gd name="connsiteY19" fmla="*/ 27432 h 27432"/>
              <a:gd name="connsiteX20" fmla="*/ 827500 w 6365383"/>
              <a:gd name="connsiteY20" fmla="*/ 27432 h 27432"/>
              <a:gd name="connsiteX21" fmla="*/ 0 w 6365383"/>
              <a:gd name="connsiteY21" fmla="*/ 27432 h 27432"/>
              <a:gd name="connsiteX22" fmla="*/ 0 w 6365383"/>
              <a:gd name="connsiteY22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65383" h="27432" fill="none" extrusionOk="0">
                <a:moveTo>
                  <a:pt x="0" y="0"/>
                </a:moveTo>
                <a:cubicBezTo>
                  <a:pt x="139864" y="-13274"/>
                  <a:pt x="395058" y="31266"/>
                  <a:pt x="636538" y="0"/>
                </a:cubicBezTo>
                <a:cubicBezTo>
                  <a:pt x="865421" y="-30226"/>
                  <a:pt x="1115954" y="-15587"/>
                  <a:pt x="1336730" y="0"/>
                </a:cubicBezTo>
                <a:cubicBezTo>
                  <a:pt x="1576227" y="12258"/>
                  <a:pt x="1653566" y="-20128"/>
                  <a:pt x="1909615" y="0"/>
                </a:cubicBezTo>
                <a:cubicBezTo>
                  <a:pt x="2177382" y="24404"/>
                  <a:pt x="2285551" y="12186"/>
                  <a:pt x="2418846" y="0"/>
                </a:cubicBezTo>
                <a:cubicBezTo>
                  <a:pt x="2528927" y="19082"/>
                  <a:pt x="2738322" y="39620"/>
                  <a:pt x="2928076" y="0"/>
                </a:cubicBezTo>
                <a:cubicBezTo>
                  <a:pt x="3143030" y="-16600"/>
                  <a:pt x="3232468" y="-26735"/>
                  <a:pt x="3373653" y="0"/>
                </a:cubicBezTo>
                <a:cubicBezTo>
                  <a:pt x="3476986" y="29140"/>
                  <a:pt x="3904964" y="20265"/>
                  <a:pt x="4137499" y="0"/>
                </a:cubicBezTo>
                <a:cubicBezTo>
                  <a:pt x="4316057" y="-31678"/>
                  <a:pt x="4603238" y="57986"/>
                  <a:pt x="4901345" y="0"/>
                </a:cubicBezTo>
                <a:cubicBezTo>
                  <a:pt x="5188167" y="-16003"/>
                  <a:pt x="5460162" y="6613"/>
                  <a:pt x="5665191" y="0"/>
                </a:cubicBezTo>
                <a:cubicBezTo>
                  <a:pt x="5858106" y="8373"/>
                  <a:pt x="6057728" y="-36105"/>
                  <a:pt x="6365383" y="0"/>
                </a:cubicBezTo>
                <a:cubicBezTo>
                  <a:pt x="6366783" y="12212"/>
                  <a:pt x="6364136" y="20395"/>
                  <a:pt x="6365383" y="27432"/>
                </a:cubicBezTo>
                <a:cubicBezTo>
                  <a:pt x="6196030" y="28853"/>
                  <a:pt x="5906749" y="36029"/>
                  <a:pt x="5728845" y="27432"/>
                </a:cubicBezTo>
                <a:cubicBezTo>
                  <a:pt x="5554113" y="-15027"/>
                  <a:pt x="5178036" y="25909"/>
                  <a:pt x="5028653" y="27432"/>
                </a:cubicBezTo>
                <a:cubicBezTo>
                  <a:pt x="4891896" y="43795"/>
                  <a:pt x="4746237" y="37784"/>
                  <a:pt x="4583076" y="27432"/>
                </a:cubicBezTo>
                <a:cubicBezTo>
                  <a:pt x="4392571" y="37587"/>
                  <a:pt x="4312475" y="23043"/>
                  <a:pt x="4137499" y="27432"/>
                </a:cubicBezTo>
                <a:cubicBezTo>
                  <a:pt x="3979147" y="30659"/>
                  <a:pt x="3894684" y="27946"/>
                  <a:pt x="3691922" y="27432"/>
                </a:cubicBezTo>
                <a:cubicBezTo>
                  <a:pt x="3470223" y="38612"/>
                  <a:pt x="3364363" y="39145"/>
                  <a:pt x="3182692" y="27432"/>
                </a:cubicBezTo>
                <a:cubicBezTo>
                  <a:pt x="3020741" y="35057"/>
                  <a:pt x="2944258" y="54287"/>
                  <a:pt x="2673461" y="27432"/>
                </a:cubicBezTo>
                <a:cubicBezTo>
                  <a:pt x="2420261" y="11338"/>
                  <a:pt x="2407951" y="46030"/>
                  <a:pt x="2164230" y="27432"/>
                </a:cubicBezTo>
                <a:cubicBezTo>
                  <a:pt x="1925926" y="2609"/>
                  <a:pt x="1852591" y="40"/>
                  <a:pt x="1655000" y="27432"/>
                </a:cubicBezTo>
                <a:cubicBezTo>
                  <a:pt x="1452031" y="62810"/>
                  <a:pt x="1384098" y="47641"/>
                  <a:pt x="1145769" y="27432"/>
                </a:cubicBezTo>
                <a:cubicBezTo>
                  <a:pt x="918825" y="-10093"/>
                  <a:pt x="427875" y="23589"/>
                  <a:pt x="0" y="27432"/>
                </a:cubicBezTo>
                <a:cubicBezTo>
                  <a:pt x="-395" y="23124"/>
                  <a:pt x="1121" y="8148"/>
                  <a:pt x="0" y="0"/>
                </a:cubicBezTo>
                <a:close/>
              </a:path>
              <a:path w="6365383" h="27432" stroke="0" extrusionOk="0">
                <a:moveTo>
                  <a:pt x="0" y="0"/>
                </a:moveTo>
                <a:cubicBezTo>
                  <a:pt x="147179" y="14788"/>
                  <a:pt x="300981" y="1719"/>
                  <a:pt x="509231" y="0"/>
                </a:cubicBezTo>
                <a:cubicBezTo>
                  <a:pt x="711030" y="-3388"/>
                  <a:pt x="798609" y="-8246"/>
                  <a:pt x="954807" y="0"/>
                </a:cubicBezTo>
                <a:cubicBezTo>
                  <a:pt x="1101646" y="4056"/>
                  <a:pt x="1302660" y="11468"/>
                  <a:pt x="1464038" y="0"/>
                </a:cubicBezTo>
                <a:cubicBezTo>
                  <a:pt x="1594934" y="-11865"/>
                  <a:pt x="1936948" y="-38656"/>
                  <a:pt x="2100576" y="0"/>
                </a:cubicBezTo>
                <a:cubicBezTo>
                  <a:pt x="2251317" y="16246"/>
                  <a:pt x="2605202" y="-30006"/>
                  <a:pt x="2800769" y="0"/>
                </a:cubicBezTo>
                <a:cubicBezTo>
                  <a:pt x="2952324" y="59869"/>
                  <a:pt x="3353392" y="-26257"/>
                  <a:pt x="3564614" y="0"/>
                </a:cubicBezTo>
                <a:cubicBezTo>
                  <a:pt x="3785097" y="31132"/>
                  <a:pt x="4148552" y="11516"/>
                  <a:pt x="4328460" y="0"/>
                </a:cubicBezTo>
                <a:cubicBezTo>
                  <a:pt x="4524659" y="26272"/>
                  <a:pt x="4681746" y="-30210"/>
                  <a:pt x="4901345" y="0"/>
                </a:cubicBezTo>
                <a:cubicBezTo>
                  <a:pt x="5139281" y="-5228"/>
                  <a:pt x="5379645" y="48641"/>
                  <a:pt x="5601537" y="0"/>
                </a:cubicBezTo>
                <a:cubicBezTo>
                  <a:pt x="5772798" y="-17826"/>
                  <a:pt x="5986596" y="12703"/>
                  <a:pt x="6365383" y="0"/>
                </a:cubicBezTo>
                <a:cubicBezTo>
                  <a:pt x="6365646" y="13525"/>
                  <a:pt x="6366051" y="14381"/>
                  <a:pt x="6365383" y="27432"/>
                </a:cubicBezTo>
                <a:cubicBezTo>
                  <a:pt x="6203321" y="-970"/>
                  <a:pt x="5868898" y="67226"/>
                  <a:pt x="5728845" y="27432"/>
                </a:cubicBezTo>
                <a:cubicBezTo>
                  <a:pt x="5591780" y="9965"/>
                  <a:pt x="5264572" y="-28609"/>
                  <a:pt x="5028653" y="27432"/>
                </a:cubicBezTo>
                <a:cubicBezTo>
                  <a:pt x="4787665" y="58012"/>
                  <a:pt x="4687933" y="31160"/>
                  <a:pt x="4455768" y="27432"/>
                </a:cubicBezTo>
                <a:cubicBezTo>
                  <a:pt x="4246651" y="45673"/>
                  <a:pt x="4058997" y="24741"/>
                  <a:pt x="3882884" y="27432"/>
                </a:cubicBezTo>
                <a:cubicBezTo>
                  <a:pt x="3727448" y="49182"/>
                  <a:pt x="3285783" y="-46495"/>
                  <a:pt x="3119038" y="27432"/>
                </a:cubicBezTo>
                <a:cubicBezTo>
                  <a:pt x="2953443" y="68374"/>
                  <a:pt x="2785274" y="26827"/>
                  <a:pt x="2609807" y="27432"/>
                </a:cubicBezTo>
                <a:cubicBezTo>
                  <a:pt x="2437623" y="17494"/>
                  <a:pt x="2055549" y="12675"/>
                  <a:pt x="1909615" y="27432"/>
                </a:cubicBezTo>
                <a:cubicBezTo>
                  <a:pt x="1763049" y="30976"/>
                  <a:pt x="1662669" y="42757"/>
                  <a:pt x="1464038" y="27432"/>
                </a:cubicBezTo>
                <a:cubicBezTo>
                  <a:pt x="1260084" y="22226"/>
                  <a:pt x="1109619" y="28481"/>
                  <a:pt x="827500" y="27432"/>
                </a:cubicBezTo>
                <a:cubicBezTo>
                  <a:pt x="569713" y="109845"/>
                  <a:pt x="372632" y="34847"/>
                  <a:pt x="0" y="27432"/>
                </a:cubicBezTo>
                <a:cubicBezTo>
                  <a:pt x="171" y="21236"/>
                  <a:pt x="1539" y="7034"/>
                  <a:pt x="0" y="0"/>
                </a:cubicBezTo>
                <a:close/>
              </a:path>
              <a:path w="6365383" h="27432" fill="none" stroke="0" extrusionOk="0">
                <a:moveTo>
                  <a:pt x="0" y="0"/>
                </a:moveTo>
                <a:cubicBezTo>
                  <a:pt x="148114" y="-21488"/>
                  <a:pt x="370663" y="-8727"/>
                  <a:pt x="636538" y="0"/>
                </a:cubicBezTo>
                <a:cubicBezTo>
                  <a:pt x="871556" y="-17330"/>
                  <a:pt x="1052092" y="15989"/>
                  <a:pt x="1336730" y="0"/>
                </a:cubicBezTo>
                <a:cubicBezTo>
                  <a:pt x="1588412" y="2572"/>
                  <a:pt x="1638947" y="-17048"/>
                  <a:pt x="1909615" y="0"/>
                </a:cubicBezTo>
                <a:cubicBezTo>
                  <a:pt x="2172941" y="24803"/>
                  <a:pt x="2282833" y="9071"/>
                  <a:pt x="2418846" y="0"/>
                </a:cubicBezTo>
                <a:cubicBezTo>
                  <a:pt x="2579346" y="3160"/>
                  <a:pt x="2717736" y="1190"/>
                  <a:pt x="2928076" y="0"/>
                </a:cubicBezTo>
                <a:cubicBezTo>
                  <a:pt x="3134890" y="-30280"/>
                  <a:pt x="3231966" y="-8101"/>
                  <a:pt x="3373653" y="0"/>
                </a:cubicBezTo>
                <a:cubicBezTo>
                  <a:pt x="3520675" y="18506"/>
                  <a:pt x="3921804" y="-22426"/>
                  <a:pt x="4137499" y="0"/>
                </a:cubicBezTo>
                <a:cubicBezTo>
                  <a:pt x="4327702" y="-4501"/>
                  <a:pt x="4648089" y="-21054"/>
                  <a:pt x="4901345" y="0"/>
                </a:cubicBezTo>
                <a:cubicBezTo>
                  <a:pt x="5189079" y="-51139"/>
                  <a:pt x="5468836" y="-33950"/>
                  <a:pt x="5665191" y="0"/>
                </a:cubicBezTo>
                <a:cubicBezTo>
                  <a:pt x="5844792" y="63"/>
                  <a:pt x="6072101" y="-28741"/>
                  <a:pt x="6365383" y="0"/>
                </a:cubicBezTo>
                <a:cubicBezTo>
                  <a:pt x="6367575" y="13041"/>
                  <a:pt x="6363079" y="19728"/>
                  <a:pt x="6365383" y="27432"/>
                </a:cubicBezTo>
                <a:cubicBezTo>
                  <a:pt x="6168648" y="44849"/>
                  <a:pt x="5908689" y="57652"/>
                  <a:pt x="5728845" y="27432"/>
                </a:cubicBezTo>
                <a:cubicBezTo>
                  <a:pt x="5514647" y="19350"/>
                  <a:pt x="5183114" y="52441"/>
                  <a:pt x="5028653" y="27432"/>
                </a:cubicBezTo>
                <a:cubicBezTo>
                  <a:pt x="4886167" y="25261"/>
                  <a:pt x="4770301" y="25272"/>
                  <a:pt x="4583076" y="27432"/>
                </a:cubicBezTo>
                <a:cubicBezTo>
                  <a:pt x="4392628" y="11049"/>
                  <a:pt x="4297840" y="28137"/>
                  <a:pt x="4137499" y="27432"/>
                </a:cubicBezTo>
                <a:cubicBezTo>
                  <a:pt x="3979033" y="11832"/>
                  <a:pt x="3882658" y="26685"/>
                  <a:pt x="3691922" y="27432"/>
                </a:cubicBezTo>
                <a:cubicBezTo>
                  <a:pt x="3476522" y="54227"/>
                  <a:pt x="3338609" y="9824"/>
                  <a:pt x="3182692" y="27432"/>
                </a:cubicBezTo>
                <a:cubicBezTo>
                  <a:pt x="3007853" y="18413"/>
                  <a:pt x="2928857" y="26610"/>
                  <a:pt x="2673461" y="27432"/>
                </a:cubicBezTo>
                <a:cubicBezTo>
                  <a:pt x="2424071" y="7914"/>
                  <a:pt x="2403871" y="41450"/>
                  <a:pt x="2164230" y="27432"/>
                </a:cubicBezTo>
                <a:cubicBezTo>
                  <a:pt x="1915627" y="-2904"/>
                  <a:pt x="1835137" y="-6999"/>
                  <a:pt x="1655000" y="27432"/>
                </a:cubicBezTo>
                <a:cubicBezTo>
                  <a:pt x="1483520" y="44054"/>
                  <a:pt x="1385338" y="30109"/>
                  <a:pt x="1145769" y="27432"/>
                </a:cubicBezTo>
                <a:cubicBezTo>
                  <a:pt x="944537" y="-28238"/>
                  <a:pt x="362674" y="78873"/>
                  <a:pt x="0" y="27432"/>
                </a:cubicBezTo>
                <a:cubicBezTo>
                  <a:pt x="-1063" y="21428"/>
                  <a:pt x="-579" y="826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6365383"/>
                      <a:gd name="connsiteY0" fmla="*/ 0 h 27432"/>
                      <a:gd name="connsiteX1" fmla="*/ 636538 w 6365383"/>
                      <a:gd name="connsiteY1" fmla="*/ 0 h 27432"/>
                      <a:gd name="connsiteX2" fmla="*/ 1336730 w 6365383"/>
                      <a:gd name="connsiteY2" fmla="*/ 0 h 27432"/>
                      <a:gd name="connsiteX3" fmla="*/ 1909615 w 6365383"/>
                      <a:gd name="connsiteY3" fmla="*/ 0 h 27432"/>
                      <a:gd name="connsiteX4" fmla="*/ 2418846 w 6365383"/>
                      <a:gd name="connsiteY4" fmla="*/ 0 h 27432"/>
                      <a:gd name="connsiteX5" fmla="*/ 2928076 w 6365383"/>
                      <a:gd name="connsiteY5" fmla="*/ 0 h 27432"/>
                      <a:gd name="connsiteX6" fmla="*/ 3373653 w 6365383"/>
                      <a:gd name="connsiteY6" fmla="*/ 0 h 27432"/>
                      <a:gd name="connsiteX7" fmla="*/ 4137499 w 6365383"/>
                      <a:gd name="connsiteY7" fmla="*/ 0 h 27432"/>
                      <a:gd name="connsiteX8" fmla="*/ 4901345 w 6365383"/>
                      <a:gd name="connsiteY8" fmla="*/ 0 h 27432"/>
                      <a:gd name="connsiteX9" fmla="*/ 5665191 w 6365383"/>
                      <a:gd name="connsiteY9" fmla="*/ 0 h 27432"/>
                      <a:gd name="connsiteX10" fmla="*/ 6365383 w 6365383"/>
                      <a:gd name="connsiteY10" fmla="*/ 0 h 27432"/>
                      <a:gd name="connsiteX11" fmla="*/ 6365383 w 6365383"/>
                      <a:gd name="connsiteY11" fmla="*/ 27432 h 27432"/>
                      <a:gd name="connsiteX12" fmla="*/ 5728845 w 6365383"/>
                      <a:gd name="connsiteY12" fmla="*/ 27432 h 27432"/>
                      <a:gd name="connsiteX13" fmla="*/ 5028653 w 6365383"/>
                      <a:gd name="connsiteY13" fmla="*/ 27432 h 27432"/>
                      <a:gd name="connsiteX14" fmla="*/ 4583076 w 6365383"/>
                      <a:gd name="connsiteY14" fmla="*/ 27432 h 27432"/>
                      <a:gd name="connsiteX15" fmla="*/ 4137499 w 6365383"/>
                      <a:gd name="connsiteY15" fmla="*/ 27432 h 27432"/>
                      <a:gd name="connsiteX16" fmla="*/ 3691922 w 6365383"/>
                      <a:gd name="connsiteY16" fmla="*/ 27432 h 27432"/>
                      <a:gd name="connsiteX17" fmla="*/ 3182692 w 6365383"/>
                      <a:gd name="connsiteY17" fmla="*/ 27432 h 27432"/>
                      <a:gd name="connsiteX18" fmla="*/ 2673461 w 6365383"/>
                      <a:gd name="connsiteY18" fmla="*/ 27432 h 27432"/>
                      <a:gd name="connsiteX19" fmla="*/ 2164230 w 6365383"/>
                      <a:gd name="connsiteY19" fmla="*/ 27432 h 27432"/>
                      <a:gd name="connsiteX20" fmla="*/ 1655000 w 6365383"/>
                      <a:gd name="connsiteY20" fmla="*/ 27432 h 27432"/>
                      <a:gd name="connsiteX21" fmla="*/ 1145769 w 6365383"/>
                      <a:gd name="connsiteY21" fmla="*/ 27432 h 27432"/>
                      <a:gd name="connsiteX22" fmla="*/ 0 w 6365383"/>
                      <a:gd name="connsiteY22" fmla="*/ 27432 h 27432"/>
                      <a:gd name="connsiteX23" fmla="*/ 0 w 6365383"/>
                      <a:gd name="connsiteY23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365383" h="27432" fill="none" extrusionOk="0">
                        <a:moveTo>
                          <a:pt x="0" y="0"/>
                        </a:moveTo>
                        <a:cubicBezTo>
                          <a:pt x="164014" y="-28800"/>
                          <a:pt x="392589" y="16597"/>
                          <a:pt x="636538" y="0"/>
                        </a:cubicBezTo>
                        <a:cubicBezTo>
                          <a:pt x="880487" y="-16597"/>
                          <a:pt x="1095224" y="-7871"/>
                          <a:pt x="1336730" y="0"/>
                        </a:cubicBezTo>
                        <a:cubicBezTo>
                          <a:pt x="1578236" y="7871"/>
                          <a:pt x="1649337" y="-22384"/>
                          <a:pt x="1909615" y="0"/>
                        </a:cubicBezTo>
                        <a:cubicBezTo>
                          <a:pt x="2169893" y="22384"/>
                          <a:pt x="2279697" y="7436"/>
                          <a:pt x="2418846" y="0"/>
                        </a:cubicBezTo>
                        <a:cubicBezTo>
                          <a:pt x="2557995" y="-7436"/>
                          <a:pt x="2719158" y="24395"/>
                          <a:pt x="2928076" y="0"/>
                        </a:cubicBezTo>
                        <a:cubicBezTo>
                          <a:pt x="3136994" y="-24395"/>
                          <a:pt x="3236398" y="-16046"/>
                          <a:pt x="3373653" y="0"/>
                        </a:cubicBezTo>
                        <a:cubicBezTo>
                          <a:pt x="3510908" y="16046"/>
                          <a:pt x="3933654" y="-18835"/>
                          <a:pt x="4137499" y="0"/>
                        </a:cubicBezTo>
                        <a:cubicBezTo>
                          <a:pt x="4341344" y="18835"/>
                          <a:pt x="4634949" y="16518"/>
                          <a:pt x="4901345" y="0"/>
                        </a:cubicBezTo>
                        <a:cubicBezTo>
                          <a:pt x="5167741" y="-16518"/>
                          <a:pt x="5482502" y="-23233"/>
                          <a:pt x="5665191" y="0"/>
                        </a:cubicBezTo>
                        <a:cubicBezTo>
                          <a:pt x="5847880" y="23233"/>
                          <a:pt x="6038909" y="-19558"/>
                          <a:pt x="6365383" y="0"/>
                        </a:cubicBezTo>
                        <a:cubicBezTo>
                          <a:pt x="6366317" y="12270"/>
                          <a:pt x="6364320" y="20068"/>
                          <a:pt x="6365383" y="27432"/>
                        </a:cubicBezTo>
                        <a:cubicBezTo>
                          <a:pt x="6160909" y="45028"/>
                          <a:pt x="5918554" y="42323"/>
                          <a:pt x="5728845" y="27432"/>
                        </a:cubicBezTo>
                        <a:cubicBezTo>
                          <a:pt x="5539136" y="12541"/>
                          <a:pt x="5172149" y="23835"/>
                          <a:pt x="5028653" y="27432"/>
                        </a:cubicBezTo>
                        <a:cubicBezTo>
                          <a:pt x="4885157" y="31029"/>
                          <a:pt x="4768966" y="33290"/>
                          <a:pt x="4583076" y="27432"/>
                        </a:cubicBezTo>
                        <a:cubicBezTo>
                          <a:pt x="4397186" y="21574"/>
                          <a:pt x="4295537" y="38724"/>
                          <a:pt x="4137499" y="27432"/>
                        </a:cubicBezTo>
                        <a:cubicBezTo>
                          <a:pt x="3979461" y="16140"/>
                          <a:pt x="3895902" y="23317"/>
                          <a:pt x="3691922" y="27432"/>
                        </a:cubicBezTo>
                        <a:cubicBezTo>
                          <a:pt x="3487942" y="31547"/>
                          <a:pt x="3348597" y="42606"/>
                          <a:pt x="3182692" y="27432"/>
                        </a:cubicBezTo>
                        <a:cubicBezTo>
                          <a:pt x="3016787" y="12259"/>
                          <a:pt x="2922425" y="45987"/>
                          <a:pt x="2673461" y="27432"/>
                        </a:cubicBezTo>
                        <a:cubicBezTo>
                          <a:pt x="2424497" y="8877"/>
                          <a:pt x="2406338" y="46461"/>
                          <a:pt x="2164230" y="27432"/>
                        </a:cubicBezTo>
                        <a:cubicBezTo>
                          <a:pt x="1922122" y="8403"/>
                          <a:pt x="1843534" y="2368"/>
                          <a:pt x="1655000" y="27432"/>
                        </a:cubicBezTo>
                        <a:cubicBezTo>
                          <a:pt x="1466466" y="52497"/>
                          <a:pt x="1384300" y="39658"/>
                          <a:pt x="1145769" y="27432"/>
                        </a:cubicBezTo>
                        <a:cubicBezTo>
                          <a:pt x="907238" y="15206"/>
                          <a:pt x="344177" y="36391"/>
                          <a:pt x="0" y="27432"/>
                        </a:cubicBezTo>
                        <a:cubicBezTo>
                          <a:pt x="-1194" y="21937"/>
                          <a:pt x="1202" y="7917"/>
                          <a:pt x="0" y="0"/>
                        </a:cubicBezTo>
                        <a:close/>
                      </a:path>
                      <a:path w="6365383" h="27432" stroke="0" extrusionOk="0">
                        <a:moveTo>
                          <a:pt x="0" y="0"/>
                        </a:moveTo>
                        <a:cubicBezTo>
                          <a:pt x="152654" y="12967"/>
                          <a:pt x="297359" y="-4977"/>
                          <a:pt x="509231" y="0"/>
                        </a:cubicBezTo>
                        <a:cubicBezTo>
                          <a:pt x="721103" y="4977"/>
                          <a:pt x="792740" y="-12744"/>
                          <a:pt x="954807" y="0"/>
                        </a:cubicBezTo>
                        <a:cubicBezTo>
                          <a:pt x="1116874" y="12744"/>
                          <a:pt x="1322429" y="24743"/>
                          <a:pt x="1464038" y="0"/>
                        </a:cubicBezTo>
                        <a:cubicBezTo>
                          <a:pt x="1605647" y="-24743"/>
                          <a:pt x="1947393" y="-20672"/>
                          <a:pt x="2100576" y="0"/>
                        </a:cubicBezTo>
                        <a:cubicBezTo>
                          <a:pt x="2253759" y="20672"/>
                          <a:pt x="2622231" y="-30966"/>
                          <a:pt x="2800769" y="0"/>
                        </a:cubicBezTo>
                        <a:cubicBezTo>
                          <a:pt x="2979307" y="30966"/>
                          <a:pt x="3356872" y="-13631"/>
                          <a:pt x="3564614" y="0"/>
                        </a:cubicBezTo>
                        <a:cubicBezTo>
                          <a:pt x="3772356" y="13631"/>
                          <a:pt x="4163183" y="-4973"/>
                          <a:pt x="4328460" y="0"/>
                        </a:cubicBezTo>
                        <a:cubicBezTo>
                          <a:pt x="4493737" y="4973"/>
                          <a:pt x="4672761" y="-9287"/>
                          <a:pt x="4901345" y="0"/>
                        </a:cubicBezTo>
                        <a:cubicBezTo>
                          <a:pt x="5129930" y="9287"/>
                          <a:pt x="5395146" y="9436"/>
                          <a:pt x="5601537" y="0"/>
                        </a:cubicBezTo>
                        <a:cubicBezTo>
                          <a:pt x="5807928" y="-9436"/>
                          <a:pt x="5983747" y="-13862"/>
                          <a:pt x="6365383" y="0"/>
                        </a:cubicBezTo>
                        <a:cubicBezTo>
                          <a:pt x="6365699" y="13405"/>
                          <a:pt x="6365869" y="14360"/>
                          <a:pt x="6365383" y="27432"/>
                        </a:cubicBezTo>
                        <a:cubicBezTo>
                          <a:pt x="6195306" y="29393"/>
                          <a:pt x="5872535" y="56613"/>
                          <a:pt x="5728845" y="27432"/>
                        </a:cubicBezTo>
                        <a:cubicBezTo>
                          <a:pt x="5585155" y="-1749"/>
                          <a:pt x="5272464" y="11679"/>
                          <a:pt x="5028653" y="27432"/>
                        </a:cubicBezTo>
                        <a:cubicBezTo>
                          <a:pt x="4784842" y="43185"/>
                          <a:pt x="4688244" y="28658"/>
                          <a:pt x="4455768" y="27432"/>
                        </a:cubicBezTo>
                        <a:cubicBezTo>
                          <a:pt x="4223293" y="26206"/>
                          <a:pt x="4032880" y="15477"/>
                          <a:pt x="3882884" y="27432"/>
                        </a:cubicBezTo>
                        <a:cubicBezTo>
                          <a:pt x="3732888" y="39387"/>
                          <a:pt x="3278726" y="-7170"/>
                          <a:pt x="3119038" y="27432"/>
                        </a:cubicBezTo>
                        <a:cubicBezTo>
                          <a:pt x="2959350" y="62034"/>
                          <a:pt x="2786856" y="40315"/>
                          <a:pt x="2609807" y="27432"/>
                        </a:cubicBezTo>
                        <a:cubicBezTo>
                          <a:pt x="2432758" y="14549"/>
                          <a:pt x="2064373" y="16547"/>
                          <a:pt x="1909615" y="27432"/>
                        </a:cubicBezTo>
                        <a:cubicBezTo>
                          <a:pt x="1754857" y="38317"/>
                          <a:pt x="1663685" y="27374"/>
                          <a:pt x="1464038" y="27432"/>
                        </a:cubicBezTo>
                        <a:cubicBezTo>
                          <a:pt x="1264391" y="27490"/>
                          <a:pt x="1071013" y="1487"/>
                          <a:pt x="827500" y="27432"/>
                        </a:cubicBezTo>
                        <a:cubicBezTo>
                          <a:pt x="583987" y="53377"/>
                          <a:pt x="349818" y="3910"/>
                          <a:pt x="0" y="27432"/>
                        </a:cubicBezTo>
                        <a:cubicBezTo>
                          <a:pt x="-116" y="21844"/>
                          <a:pt x="591" y="65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C84EE5-18E4-4B8D-A73F-86B6A72E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643" y="4059936"/>
            <a:ext cx="9376665" cy="522579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latin typeface="Amaranth" panose="020B0604020202020204" charset="0"/>
              </a:rPr>
              <a:t>What is your advice for writing a stand out CV spec email?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latin typeface="Amaranth" panose="020B0604020202020204" charset="0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latin typeface="Amaranth" panose="020B0604020202020204" charset="0"/>
              </a:rPr>
              <a:t>Separate document or within the text?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latin typeface="Amaranth" panose="020B0604020202020204" charset="0"/>
              </a:rPr>
              <a:t>How much white space?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latin typeface="Amaranth" panose="020B0604020202020204" charset="0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latin typeface="Amaranth" panose="020B0604020202020204" charset="0"/>
              </a:rPr>
              <a:t>What achievements and projects do you mention?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latin typeface="Amaranth" panose="020B0604020202020204" charset="0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latin typeface="Amaranth" panose="020B0604020202020204" charset="0"/>
              </a:rPr>
              <a:t>Always keep the reader in mind (it’s not about us..)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843D-F096-40D5-9D39-944EB9B2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88053"/>
            <a:ext cx="6552903" cy="2935262"/>
          </a:xfrm>
        </p:spPr>
        <p:txBody>
          <a:bodyPr anchor="b">
            <a:normAutofit fontScale="90000"/>
          </a:bodyPr>
          <a:lstStyle/>
          <a:p>
            <a:r>
              <a:rPr lang="en-GB" sz="8100" dirty="0">
                <a:latin typeface="Amaranth Bold" panose="020B0604020202020204" charset="0"/>
              </a:rPr>
              <a:t>Top tips for effective written sales: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52337-9659-4B32-982D-579B93AD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4309348"/>
            <a:ext cx="6365383" cy="4981002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>
                <a:latin typeface="Amaranth" panose="020B0604020202020204" charset="0"/>
              </a:rPr>
              <a:t>Use your client Avatars!</a:t>
            </a:r>
          </a:p>
          <a:p>
            <a:r>
              <a:rPr lang="en-GB" sz="3300" dirty="0">
                <a:latin typeface="Amaranth" panose="020B0604020202020204" charset="0"/>
              </a:rPr>
              <a:t>Create a 12 point touch plan</a:t>
            </a:r>
          </a:p>
          <a:p>
            <a:r>
              <a:rPr lang="en-GB" sz="3300" dirty="0">
                <a:latin typeface="Amaranth" panose="020B0604020202020204" charset="0"/>
              </a:rPr>
              <a:t>Think about the method and message</a:t>
            </a:r>
          </a:p>
          <a:p>
            <a:r>
              <a:rPr lang="en-GB" sz="3300" dirty="0">
                <a:latin typeface="Amaranth" panose="020B0604020202020204" charset="0"/>
              </a:rPr>
              <a:t>Keep it simple</a:t>
            </a:r>
          </a:p>
          <a:p>
            <a:r>
              <a:rPr lang="en-GB" sz="3300" dirty="0">
                <a:latin typeface="Amaranth" panose="020B0604020202020204" charset="0"/>
              </a:rPr>
              <a:t>Be honest</a:t>
            </a:r>
          </a:p>
          <a:p>
            <a:r>
              <a:rPr lang="en-GB" sz="3300" dirty="0">
                <a:latin typeface="Amaranth" panose="020B0604020202020204" charset="0"/>
              </a:rPr>
              <a:t>Develop a relationship, don’t sell too soon – DSTS!</a:t>
            </a:r>
          </a:p>
          <a:p>
            <a:r>
              <a:rPr lang="en-GB" sz="3300" dirty="0">
                <a:latin typeface="Amaranth" panose="020B0604020202020204" charset="0"/>
              </a:rPr>
              <a:t>Remember its what they want – its not about us</a:t>
            </a:r>
          </a:p>
          <a:p>
            <a:r>
              <a:rPr lang="en-GB" sz="3300" dirty="0">
                <a:latin typeface="Amaranth" panose="020B0604020202020204" charset="0"/>
              </a:rPr>
              <a:t>Write how your would speak for a natural tone</a:t>
            </a:r>
          </a:p>
          <a:p>
            <a:r>
              <a:rPr lang="en-GB" sz="3300" dirty="0">
                <a:latin typeface="Amaranth" panose="020B0604020202020204" charset="0"/>
              </a:rPr>
              <a:t>Be consistent and follow up, even when you get silence</a:t>
            </a:r>
          </a:p>
          <a:p>
            <a:endParaRPr lang="en-GB" sz="3300" dirty="0"/>
          </a:p>
          <a:p>
            <a:endParaRPr lang="en-GB" sz="3300" dirty="0"/>
          </a:p>
          <a:p>
            <a:endParaRPr lang="en-GB" sz="3300" dirty="0"/>
          </a:p>
          <a:p>
            <a:endParaRPr lang="en-GB" sz="3300" dirty="0"/>
          </a:p>
        </p:txBody>
      </p:sp>
      <p:pic>
        <p:nvPicPr>
          <p:cNvPr id="5" name="Picture 4" descr="Two telephones communicating">
            <a:extLst>
              <a:ext uri="{FF2B5EF4-FFF2-40B4-BE49-F238E27FC236}">
                <a16:creationId xmlns:a16="http://schemas.microsoft.com/office/drawing/2014/main" id="{A54E47EC-6A0D-4E7F-867A-9996537FA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2" r="17241"/>
          <a:stretch/>
        </p:blipFill>
        <p:spPr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DD3E36E-B172-4A85-BAC6-B9B064D41E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50397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8B9B6-D3E5-41E6-8068-C24F1CB5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88053"/>
            <a:ext cx="6552903" cy="29352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900"/>
              <a:t>Follow up learning:</a:t>
            </a:r>
            <a:br>
              <a:rPr lang="en-GB" sz="6900"/>
            </a:br>
            <a:endParaRPr lang="en-GB" sz="69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D19A4-7539-48DA-856F-22736801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4309348"/>
            <a:ext cx="6365383" cy="49810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dirty="0"/>
              <a:t>Watch the video on the Science of Persuasion</a:t>
            </a:r>
          </a:p>
          <a:p>
            <a:pPr>
              <a:lnSpc>
                <a:spcPct val="90000"/>
              </a:lnSpc>
            </a:pPr>
            <a:r>
              <a:rPr lang="en-GB" sz="3100" dirty="0"/>
              <a:t>Read the “How to send a great CV spec” and create your own – send to Ali for feedback</a:t>
            </a:r>
          </a:p>
          <a:p>
            <a:pPr>
              <a:lnSpc>
                <a:spcPct val="90000"/>
              </a:lnSpc>
            </a:pPr>
            <a:r>
              <a:rPr lang="en-GB" sz="3100" dirty="0"/>
              <a:t>Read Mitch Sullivan post and do your own research on emails…</a:t>
            </a:r>
          </a:p>
          <a:p>
            <a:pPr>
              <a:lnSpc>
                <a:spcPct val="90000"/>
              </a:lnSpc>
            </a:pPr>
            <a:r>
              <a:rPr lang="en-GB" sz="3100" dirty="0"/>
              <a:t>Read the LinkedIn </a:t>
            </a:r>
            <a:r>
              <a:rPr lang="en-GB" sz="3100" dirty="0" err="1"/>
              <a:t>Inmail</a:t>
            </a:r>
            <a:r>
              <a:rPr lang="en-GB" sz="3100" dirty="0"/>
              <a:t> suggestion (you will get the link)</a:t>
            </a:r>
          </a:p>
          <a:p>
            <a:pPr marL="0" indent="0">
              <a:lnSpc>
                <a:spcPct val="90000"/>
              </a:lnSpc>
              <a:buNone/>
            </a:pPr>
            <a:endParaRPr lang="en-GB" sz="3100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5C0F6CF-B38E-495F-9757-773CA3445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8" r="13252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9E3D6DD4-C137-43FE-B037-FF1E79F5F0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2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983B648-9860-407F-BED9-93B57623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81" y="6539212"/>
            <a:ext cx="4510087" cy="36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249680" y="3587769"/>
            <a:ext cx="4851505" cy="4323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Your actions are to think about – 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  <a:latin typeface="Amaranth"/>
            </a:endParaRP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What will you try and use after this session?</a:t>
            </a: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What is your 1 commitment? Write it on your action plan</a:t>
            </a: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Module 10 Action plan will be added to the members area</a:t>
            </a: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Amarant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1581" y="8343900"/>
            <a:ext cx="382825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Amaranth"/>
            </a:endParaRPr>
          </a:p>
        </p:txBody>
      </p:sp>
      <p:graphicFrame>
        <p:nvGraphicFramePr>
          <p:cNvPr id="5131" name="TextBox 3">
            <a:extLst>
              <a:ext uri="{FF2B5EF4-FFF2-40B4-BE49-F238E27FC236}">
                <a16:creationId xmlns:a16="http://schemas.microsoft.com/office/drawing/2014/main" id="{6D93F5BD-976D-4DFB-9B79-C9C900C2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750"/>
              </p:ext>
            </p:extLst>
          </p:nvPr>
        </p:nvGraphicFramePr>
        <p:xfrm>
          <a:off x="8909243" y="533400"/>
          <a:ext cx="8357612" cy="863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4B26EA6D-D9CA-464D-9A8B-F9CDC726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1"/>
            <a:ext cx="5981700" cy="31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2085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3A3484-F0F9-416A-8025-F464A6877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/>
          <a:stretch/>
        </p:blipFill>
        <p:spPr bwMode="auto">
          <a:xfrm>
            <a:off x="22" y="11"/>
            <a:ext cx="11734781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12070079" y="961497"/>
            <a:ext cx="5450619" cy="23826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maranth Bold" panose="020B0604020202020204" charset="0"/>
                <a:ea typeface="+mj-ea"/>
                <a:cs typeface="Amaranth Bold" panose="020B0604020202020204" charset="0"/>
              </a:rPr>
              <a:t>Objectives for this session: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70079" y="4084092"/>
            <a:ext cx="5450621" cy="5241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ts val="4481"/>
              </a:lnSpc>
            </a:pPr>
            <a:endParaRPr lang="en-US" sz="9600" dirty="0">
              <a:solidFill>
                <a:srgbClr val="1B1B1B"/>
              </a:solidFill>
              <a:latin typeface="Amaranth"/>
            </a:endParaRPr>
          </a:p>
          <a:p>
            <a:pPr marL="428646" indent="-22861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Understand the science of persuasion</a:t>
            </a:r>
          </a:p>
          <a:p>
            <a:pPr marL="428646" indent="-22861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Understand what grabs readers attention and make them want to read on</a:t>
            </a:r>
          </a:p>
          <a:p>
            <a:pPr marL="428646" indent="-22861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How to make yourself stand out in a crowded market place</a:t>
            </a:r>
          </a:p>
          <a:p>
            <a:pPr marL="428646" indent="-22861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To understand that getting a no is on the journey to getting a yes</a:t>
            </a:r>
          </a:p>
          <a:p>
            <a:pPr marL="428646" indent="-22861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To know how to tailor your written sales for individuals</a:t>
            </a:r>
          </a:p>
          <a:p>
            <a:pPr marL="428646" indent="-228612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 indent="-22861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indent="-22861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28444" y="221536"/>
            <a:ext cx="1627532" cy="1627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4B713AF-6E1F-4A1B-96C6-BAEAF06A90CB}"/>
              </a:ext>
            </a:extLst>
          </p:cNvPr>
          <p:cNvSpPr/>
          <p:nvPr/>
        </p:nvSpPr>
        <p:spPr>
          <a:xfrm>
            <a:off x="12877801" y="0"/>
            <a:ext cx="5088824" cy="10287000"/>
          </a:xfrm>
          <a:prstGeom prst="rect">
            <a:avLst/>
          </a:prstGeom>
          <a:solidFill>
            <a:srgbClr val="91B43E"/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32B41-C417-4259-87E6-980CE926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3106" y="2247900"/>
            <a:ext cx="3920808" cy="63784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r>
              <a:rPr lang="en-US" sz="3401" dirty="0">
                <a:latin typeface="Amaranth Bold" panose="020B0604020202020204" charset="0"/>
              </a:rPr>
              <a:t>By the end of this session you will be able to:</a:t>
            </a: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r>
              <a:rPr lang="en-US" sz="3401" dirty="0">
                <a:latin typeface="Amaranth Bold" panose="020B0604020202020204" charset="0"/>
              </a:rPr>
              <a:t>Write an attention grabbing introduction email</a:t>
            </a: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r>
              <a:rPr lang="en-US" sz="3401" dirty="0">
                <a:latin typeface="Amaranth Bold" panose="020B0604020202020204" charset="0"/>
              </a:rPr>
              <a:t>Write an </a:t>
            </a:r>
            <a:r>
              <a:rPr lang="en-US" sz="3401" dirty="0" err="1">
                <a:latin typeface="Amaranth Bold" panose="020B0604020202020204" charset="0"/>
              </a:rPr>
              <a:t>inmail</a:t>
            </a:r>
            <a:r>
              <a:rPr lang="en-US" sz="3401" dirty="0">
                <a:latin typeface="Amaranth Bold" panose="020B0604020202020204" charset="0"/>
              </a:rPr>
              <a:t> that gets a response</a:t>
            </a: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r>
              <a:rPr lang="en-US" sz="3401" dirty="0">
                <a:latin typeface="Amaranth Bold" panose="020B0604020202020204" charset="0"/>
              </a:rPr>
              <a:t>Write a follow up email that’s gets a response</a:t>
            </a: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r>
              <a:rPr lang="en-US" sz="3401" dirty="0">
                <a:latin typeface="Amaranth Bold" panose="020B0604020202020204" charset="0"/>
              </a:rPr>
              <a:t>Post session activity - Write a </a:t>
            </a:r>
            <a:r>
              <a:rPr lang="en-US" sz="3401" dirty="0" err="1">
                <a:latin typeface="Amaranth Bold" panose="020B0604020202020204" charset="0"/>
              </a:rPr>
              <a:t>speccing</a:t>
            </a:r>
            <a:r>
              <a:rPr lang="en-US" sz="3401" dirty="0">
                <a:latin typeface="Amaranth Bold" panose="020B0604020202020204" charset="0"/>
              </a:rPr>
              <a:t> email for your candidates </a:t>
            </a: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" panose="020B0604020202020204" charset="0"/>
              </a:rPr>
            </a:br>
            <a:br>
              <a:rPr lang="en-US" sz="3401" dirty="0">
                <a:latin typeface="Amaranth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latin typeface="Amaranth Bold" panose="020B0604020202020204" charset="0"/>
              </a:rPr>
            </a:br>
            <a:br>
              <a:rPr lang="en-US" sz="3401" dirty="0">
                <a:solidFill>
                  <a:srgbClr val="FFFFFF"/>
                </a:solidFill>
              </a:rPr>
            </a:br>
            <a:br>
              <a:rPr lang="en-US" sz="3401" dirty="0">
                <a:solidFill>
                  <a:srgbClr val="FFFFFF"/>
                </a:solidFill>
              </a:rPr>
            </a:br>
            <a:endParaRPr lang="en-US" sz="3401" dirty="0">
              <a:solidFill>
                <a:srgbClr val="FFFFFF"/>
              </a:solidFill>
              <a:latin typeface="Amaranth" panose="020B0604020202020204" charset="0"/>
            </a:endParaRPr>
          </a:p>
        </p:txBody>
      </p:sp>
      <p:pic>
        <p:nvPicPr>
          <p:cNvPr id="2050" name="Picture 2" descr="Image result for outcome image">
            <a:extLst>
              <a:ext uri="{FF2B5EF4-FFF2-40B4-BE49-F238E27FC236}">
                <a16:creationId xmlns:a16="http://schemas.microsoft.com/office/drawing/2014/main" id="{1B3F65CF-1907-41DF-B73B-C778AD950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1"/>
          <a:stretch/>
        </p:blipFill>
        <p:spPr bwMode="auto">
          <a:xfrm>
            <a:off x="1464377" y="1413807"/>
            <a:ext cx="10744833" cy="7212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7846C2DB-7031-4604-88A7-298A4E7AE6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59199" y="8576484"/>
            <a:ext cx="1368381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lowchart: Document 1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262" y="0"/>
            <a:ext cx="4872038" cy="5100639"/>
          </a:xfrm>
          <a:prstGeom prst="flowChartDocument">
            <a:avLst/>
          </a:prstGeom>
          <a:solidFill>
            <a:srgbClr val="44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CD4F7-51BB-4A06-B05B-CDA59814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56743"/>
            <a:ext cx="4260273" cy="35567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science of persuasion?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B99A03-C790-45B6-A735-0BE00590AB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899" y="2044490"/>
            <a:ext cx="11021306" cy="61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BBA72-82FE-46EE-A757-570FEFCB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59199" y="8576484"/>
            <a:ext cx="1368381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8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5E51C-7DA9-44B0-B79B-004AC8E3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88053"/>
            <a:ext cx="6552903" cy="2935262"/>
          </a:xfrm>
        </p:spPr>
        <p:txBody>
          <a:bodyPr anchor="b">
            <a:normAutofit/>
          </a:bodyPr>
          <a:lstStyle/>
          <a:p>
            <a:r>
              <a:rPr lang="en-GB" sz="8100" dirty="0" err="1">
                <a:latin typeface="Amaranth Bold" panose="020B0604020202020204" charset="0"/>
              </a:rPr>
              <a:t>Recriprocity</a:t>
            </a:r>
            <a:endParaRPr lang="en-GB" sz="8100" dirty="0">
              <a:latin typeface="Amaranth Bold" panose="020B0604020202020204" charset="0"/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9101-993E-4807-80A3-39AE4CB8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4309348"/>
            <a:ext cx="6365383" cy="4981002"/>
          </a:xfrm>
        </p:spPr>
        <p:txBody>
          <a:bodyPr>
            <a:normAutofit/>
          </a:bodyPr>
          <a:lstStyle/>
          <a:p>
            <a:r>
              <a:rPr lang="en-GB" sz="3300" dirty="0">
                <a:latin typeface="Amaranth" panose="020B0604020202020204" charset="0"/>
              </a:rPr>
              <a:t>Personalised</a:t>
            </a:r>
          </a:p>
          <a:p>
            <a:r>
              <a:rPr lang="en-GB" sz="3300" dirty="0">
                <a:latin typeface="Amaranth" panose="020B0604020202020204" charset="0"/>
              </a:rPr>
              <a:t>Unexpected</a:t>
            </a:r>
          </a:p>
          <a:p>
            <a:endParaRPr lang="en-GB" sz="3300" dirty="0">
              <a:latin typeface="Amaranth" panose="020B0604020202020204" charset="0"/>
            </a:endParaRPr>
          </a:p>
          <a:p>
            <a:pPr marL="0" indent="0">
              <a:buNone/>
            </a:pPr>
            <a:r>
              <a:rPr lang="en-GB" sz="3300" dirty="0">
                <a:latin typeface="Amaranth" panose="020B0604020202020204" charset="0"/>
              </a:rPr>
              <a:t>Be the first to give!</a:t>
            </a:r>
          </a:p>
          <a:p>
            <a:endParaRPr lang="en-GB" sz="33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654AF39-8284-4E8F-AF08-A222DD9EB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r="24337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D1D8E-4FC2-43DE-A52A-7631B9B2A2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59199" y="8576484"/>
            <a:ext cx="1368381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2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EDD66-0153-442E-AFFF-33B9263B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88053"/>
            <a:ext cx="6552903" cy="2935262"/>
          </a:xfrm>
        </p:spPr>
        <p:txBody>
          <a:bodyPr anchor="b">
            <a:normAutofit/>
          </a:bodyPr>
          <a:lstStyle/>
          <a:p>
            <a:r>
              <a:rPr lang="en-GB" sz="8100" dirty="0">
                <a:latin typeface="Amaranth Bold" panose="020B0604020202020204" charset="0"/>
              </a:rPr>
              <a:t>Scarcity</a:t>
            </a:r>
            <a:br>
              <a:rPr lang="en-GB" sz="8100" dirty="0"/>
            </a:br>
            <a:endParaRPr lang="en-GB" sz="81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D447-2DBA-4268-8283-623FB795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4309348"/>
            <a:ext cx="6365383" cy="4981002"/>
          </a:xfrm>
        </p:spPr>
        <p:txBody>
          <a:bodyPr>
            <a:normAutofit/>
          </a:bodyPr>
          <a:lstStyle/>
          <a:p>
            <a:r>
              <a:rPr lang="en-GB" sz="3300" dirty="0">
                <a:latin typeface="Amaranth" panose="020B0604020202020204" charset="0"/>
              </a:rPr>
              <a:t>What are the benefits?</a:t>
            </a:r>
          </a:p>
          <a:p>
            <a:r>
              <a:rPr lang="en-GB" sz="3300" dirty="0">
                <a:latin typeface="Amaranth" panose="020B0604020202020204" charset="0"/>
              </a:rPr>
              <a:t>What is unique?</a:t>
            </a:r>
          </a:p>
          <a:p>
            <a:r>
              <a:rPr lang="en-GB" sz="3300" dirty="0">
                <a:latin typeface="Amaranth" panose="020B0604020202020204" charset="0"/>
              </a:rPr>
              <a:t>And what can they lose?</a:t>
            </a:r>
          </a:p>
          <a:p>
            <a:endParaRPr lang="en-GB" sz="3300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6FFDBD3-3F6A-4744-9545-4575155C0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r="20511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6B9B6-7203-4818-87DF-9E9EB7473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59199" y="8576484"/>
            <a:ext cx="1368381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80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416C4-3759-40C0-BF81-D72BEF26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88053"/>
            <a:ext cx="6552903" cy="2935262"/>
          </a:xfrm>
        </p:spPr>
        <p:txBody>
          <a:bodyPr anchor="b">
            <a:normAutofit/>
          </a:bodyPr>
          <a:lstStyle/>
          <a:p>
            <a:r>
              <a:rPr lang="en-GB" sz="8100" dirty="0">
                <a:latin typeface="Amaranth Bold" panose="020B0604020202020204" charset="0"/>
              </a:rPr>
              <a:t>Authority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A2EBA-8546-4622-B17A-D03894B7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4309348"/>
            <a:ext cx="6365383" cy="4981002"/>
          </a:xfrm>
        </p:spPr>
        <p:txBody>
          <a:bodyPr>
            <a:normAutofit/>
          </a:bodyPr>
          <a:lstStyle/>
          <a:p>
            <a:r>
              <a:rPr lang="en-GB" sz="3300" dirty="0">
                <a:latin typeface="Amaranth" panose="020B0604020202020204" charset="0"/>
              </a:rPr>
              <a:t>You need to get other people to say it for you</a:t>
            </a:r>
          </a:p>
          <a:p>
            <a:r>
              <a:rPr lang="en-GB" sz="3300" dirty="0">
                <a:latin typeface="Amaranth" panose="020B0604020202020204" charset="0"/>
              </a:rPr>
              <a:t>E.g. LinkedIn testimonials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D345AF4-4DAE-44C0-A49E-42E07077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9726" b="1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53B44-1364-4E5E-940F-F67CB2409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59199" y="8576484"/>
            <a:ext cx="1368381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1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E23BD-B42E-4F58-8406-31C14CF1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643" y="493776"/>
            <a:ext cx="9376665" cy="2674620"/>
          </a:xfrm>
        </p:spPr>
        <p:txBody>
          <a:bodyPr anchor="b">
            <a:normAutofit/>
          </a:bodyPr>
          <a:lstStyle/>
          <a:p>
            <a:r>
              <a:rPr lang="en-GB" sz="8100" dirty="0">
                <a:latin typeface="Amaranth Bold" panose="020B0604020202020204" charset="0"/>
              </a:rPr>
              <a:t>Consistency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F55FF42E-6096-4716-AB21-8D74BD161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4078" b="-2"/>
          <a:stretch/>
        </p:blipFill>
        <p:spPr bwMode="auto">
          <a:xfrm>
            <a:off x="1" y="10"/>
            <a:ext cx="6986016" cy="10286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643" y="3562420"/>
            <a:ext cx="6365383" cy="27432"/>
          </a:xfrm>
          <a:custGeom>
            <a:avLst/>
            <a:gdLst>
              <a:gd name="connsiteX0" fmla="*/ 0 w 6365383"/>
              <a:gd name="connsiteY0" fmla="*/ 0 h 27432"/>
              <a:gd name="connsiteX1" fmla="*/ 636538 w 6365383"/>
              <a:gd name="connsiteY1" fmla="*/ 0 h 27432"/>
              <a:gd name="connsiteX2" fmla="*/ 1336730 w 6365383"/>
              <a:gd name="connsiteY2" fmla="*/ 0 h 27432"/>
              <a:gd name="connsiteX3" fmla="*/ 1909615 w 6365383"/>
              <a:gd name="connsiteY3" fmla="*/ 0 h 27432"/>
              <a:gd name="connsiteX4" fmla="*/ 2418846 w 6365383"/>
              <a:gd name="connsiteY4" fmla="*/ 0 h 27432"/>
              <a:gd name="connsiteX5" fmla="*/ 2928076 w 6365383"/>
              <a:gd name="connsiteY5" fmla="*/ 0 h 27432"/>
              <a:gd name="connsiteX6" fmla="*/ 3373653 w 6365383"/>
              <a:gd name="connsiteY6" fmla="*/ 0 h 27432"/>
              <a:gd name="connsiteX7" fmla="*/ 4137499 w 6365383"/>
              <a:gd name="connsiteY7" fmla="*/ 0 h 27432"/>
              <a:gd name="connsiteX8" fmla="*/ 4901345 w 6365383"/>
              <a:gd name="connsiteY8" fmla="*/ 0 h 27432"/>
              <a:gd name="connsiteX9" fmla="*/ 5665191 w 6365383"/>
              <a:gd name="connsiteY9" fmla="*/ 0 h 27432"/>
              <a:gd name="connsiteX10" fmla="*/ 6365383 w 6365383"/>
              <a:gd name="connsiteY10" fmla="*/ 0 h 27432"/>
              <a:gd name="connsiteX11" fmla="*/ 6365383 w 6365383"/>
              <a:gd name="connsiteY11" fmla="*/ 27432 h 27432"/>
              <a:gd name="connsiteX12" fmla="*/ 5728845 w 6365383"/>
              <a:gd name="connsiteY12" fmla="*/ 27432 h 27432"/>
              <a:gd name="connsiteX13" fmla="*/ 5028653 w 6365383"/>
              <a:gd name="connsiteY13" fmla="*/ 27432 h 27432"/>
              <a:gd name="connsiteX14" fmla="*/ 4583076 w 6365383"/>
              <a:gd name="connsiteY14" fmla="*/ 27432 h 27432"/>
              <a:gd name="connsiteX15" fmla="*/ 4137499 w 6365383"/>
              <a:gd name="connsiteY15" fmla="*/ 27432 h 27432"/>
              <a:gd name="connsiteX16" fmla="*/ 3691922 w 6365383"/>
              <a:gd name="connsiteY16" fmla="*/ 27432 h 27432"/>
              <a:gd name="connsiteX17" fmla="*/ 3182692 w 6365383"/>
              <a:gd name="connsiteY17" fmla="*/ 27432 h 27432"/>
              <a:gd name="connsiteX18" fmla="*/ 2673461 w 6365383"/>
              <a:gd name="connsiteY18" fmla="*/ 27432 h 27432"/>
              <a:gd name="connsiteX19" fmla="*/ 2164230 w 6365383"/>
              <a:gd name="connsiteY19" fmla="*/ 27432 h 27432"/>
              <a:gd name="connsiteX20" fmla="*/ 1655000 w 6365383"/>
              <a:gd name="connsiteY20" fmla="*/ 27432 h 27432"/>
              <a:gd name="connsiteX21" fmla="*/ 1145769 w 6365383"/>
              <a:gd name="connsiteY21" fmla="*/ 27432 h 27432"/>
              <a:gd name="connsiteX22" fmla="*/ 0 w 6365383"/>
              <a:gd name="connsiteY22" fmla="*/ 27432 h 27432"/>
              <a:gd name="connsiteX23" fmla="*/ 0 w 6365383"/>
              <a:gd name="connsiteY23" fmla="*/ 0 h 27432"/>
              <a:gd name="connsiteX0" fmla="*/ 0 w 6365383"/>
              <a:gd name="connsiteY0" fmla="*/ 0 h 27432"/>
              <a:gd name="connsiteX1" fmla="*/ 509231 w 6365383"/>
              <a:gd name="connsiteY1" fmla="*/ 0 h 27432"/>
              <a:gd name="connsiteX2" fmla="*/ 954807 w 6365383"/>
              <a:gd name="connsiteY2" fmla="*/ 0 h 27432"/>
              <a:gd name="connsiteX3" fmla="*/ 1464038 w 6365383"/>
              <a:gd name="connsiteY3" fmla="*/ 0 h 27432"/>
              <a:gd name="connsiteX4" fmla="*/ 2100576 w 6365383"/>
              <a:gd name="connsiteY4" fmla="*/ 0 h 27432"/>
              <a:gd name="connsiteX5" fmla="*/ 2800769 w 6365383"/>
              <a:gd name="connsiteY5" fmla="*/ 0 h 27432"/>
              <a:gd name="connsiteX6" fmla="*/ 3564614 w 6365383"/>
              <a:gd name="connsiteY6" fmla="*/ 0 h 27432"/>
              <a:gd name="connsiteX7" fmla="*/ 4328460 w 6365383"/>
              <a:gd name="connsiteY7" fmla="*/ 0 h 27432"/>
              <a:gd name="connsiteX8" fmla="*/ 4901345 w 6365383"/>
              <a:gd name="connsiteY8" fmla="*/ 0 h 27432"/>
              <a:gd name="connsiteX9" fmla="*/ 5601537 w 6365383"/>
              <a:gd name="connsiteY9" fmla="*/ 0 h 27432"/>
              <a:gd name="connsiteX10" fmla="*/ 6365383 w 6365383"/>
              <a:gd name="connsiteY10" fmla="*/ 0 h 27432"/>
              <a:gd name="connsiteX11" fmla="*/ 6365383 w 6365383"/>
              <a:gd name="connsiteY11" fmla="*/ 27432 h 27432"/>
              <a:gd name="connsiteX12" fmla="*/ 5728845 w 6365383"/>
              <a:gd name="connsiteY12" fmla="*/ 27432 h 27432"/>
              <a:gd name="connsiteX13" fmla="*/ 5028653 w 6365383"/>
              <a:gd name="connsiteY13" fmla="*/ 27432 h 27432"/>
              <a:gd name="connsiteX14" fmla="*/ 4455768 w 6365383"/>
              <a:gd name="connsiteY14" fmla="*/ 27432 h 27432"/>
              <a:gd name="connsiteX15" fmla="*/ 3882884 w 6365383"/>
              <a:gd name="connsiteY15" fmla="*/ 27432 h 27432"/>
              <a:gd name="connsiteX16" fmla="*/ 3119038 w 6365383"/>
              <a:gd name="connsiteY16" fmla="*/ 27432 h 27432"/>
              <a:gd name="connsiteX17" fmla="*/ 2609807 w 6365383"/>
              <a:gd name="connsiteY17" fmla="*/ 27432 h 27432"/>
              <a:gd name="connsiteX18" fmla="*/ 1909615 w 6365383"/>
              <a:gd name="connsiteY18" fmla="*/ 27432 h 27432"/>
              <a:gd name="connsiteX19" fmla="*/ 1464038 w 6365383"/>
              <a:gd name="connsiteY19" fmla="*/ 27432 h 27432"/>
              <a:gd name="connsiteX20" fmla="*/ 827500 w 6365383"/>
              <a:gd name="connsiteY20" fmla="*/ 27432 h 27432"/>
              <a:gd name="connsiteX21" fmla="*/ 0 w 6365383"/>
              <a:gd name="connsiteY21" fmla="*/ 27432 h 27432"/>
              <a:gd name="connsiteX22" fmla="*/ 0 w 6365383"/>
              <a:gd name="connsiteY22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65383" h="27432" fill="none" extrusionOk="0">
                <a:moveTo>
                  <a:pt x="0" y="0"/>
                </a:moveTo>
                <a:cubicBezTo>
                  <a:pt x="139864" y="-13274"/>
                  <a:pt x="395058" y="31266"/>
                  <a:pt x="636538" y="0"/>
                </a:cubicBezTo>
                <a:cubicBezTo>
                  <a:pt x="865421" y="-30226"/>
                  <a:pt x="1115954" y="-15587"/>
                  <a:pt x="1336730" y="0"/>
                </a:cubicBezTo>
                <a:cubicBezTo>
                  <a:pt x="1576227" y="12258"/>
                  <a:pt x="1653566" y="-20128"/>
                  <a:pt x="1909615" y="0"/>
                </a:cubicBezTo>
                <a:cubicBezTo>
                  <a:pt x="2177382" y="24404"/>
                  <a:pt x="2285551" y="12186"/>
                  <a:pt x="2418846" y="0"/>
                </a:cubicBezTo>
                <a:cubicBezTo>
                  <a:pt x="2528927" y="19082"/>
                  <a:pt x="2738322" y="39620"/>
                  <a:pt x="2928076" y="0"/>
                </a:cubicBezTo>
                <a:cubicBezTo>
                  <a:pt x="3143030" y="-16600"/>
                  <a:pt x="3232468" y="-26735"/>
                  <a:pt x="3373653" y="0"/>
                </a:cubicBezTo>
                <a:cubicBezTo>
                  <a:pt x="3476986" y="29140"/>
                  <a:pt x="3904964" y="20265"/>
                  <a:pt x="4137499" y="0"/>
                </a:cubicBezTo>
                <a:cubicBezTo>
                  <a:pt x="4316057" y="-31678"/>
                  <a:pt x="4603238" y="57986"/>
                  <a:pt x="4901345" y="0"/>
                </a:cubicBezTo>
                <a:cubicBezTo>
                  <a:pt x="5188167" y="-16003"/>
                  <a:pt x="5460162" y="6613"/>
                  <a:pt x="5665191" y="0"/>
                </a:cubicBezTo>
                <a:cubicBezTo>
                  <a:pt x="5858106" y="8373"/>
                  <a:pt x="6057728" y="-36105"/>
                  <a:pt x="6365383" y="0"/>
                </a:cubicBezTo>
                <a:cubicBezTo>
                  <a:pt x="6366783" y="12212"/>
                  <a:pt x="6364136" y="20395"/>
                  <a:pt x="6365383" y="27432"/>
                </a:cubicBezTo>
                <a:cubicBezTo>
                  <a:pt x="6196030" y="28853"/>
                  <a:pt x="5906749" y="36029"/>
                  <a:pt x="5728845" y="27432"/>
                </a:cubicBezTo>
                <a:cubicBezTo>
                  <a:pt x="5554113" y="-15027"/>
                  <a:pt x="5178036" y="25909"/>
                  <a:pt x="5028653" y="27432"/>
                </a:cubicBezTo>
                <a:cubicBezTo>
                  <a:pt x="4891896" y="43795"/>
                  <a:pt x="4746237" y="37784"/>
                  <a:pt x="4583076" y="27432"/>
                </a:cubicBezTo>
                <a:cubicBezTo>
                  <a:pt x="4392571" y="37587"/>
                  <a:pt x="4312475" y="23043"/>
                  <a:pt x="4137499" y="27432"/>
                </a:cubicBezTo>
                <a:cubicBezTo>
                  <a:pt x="3979147" y="30659"/>
                  <a:pt x="3894684" y="27946"/>
                  <a:pt x="3691922" y="27432"/>
                </a:cubicBezTo>
                <a:cubicBezTo>
                  <a:pt x="3470223" y="38612"/>
                  <a:pt x="3364363" y="39145"/>
                  <a:pt x="3182692" y="27432"/>
                </a:cubicBezTo>
                <a:cubicBezTo>
                  <a:pt x="3020741" y="35057"/>
                  <a:pt x="2944258" y="54287"/>
                  <a:pt x="2673461" y="27432"/>
                </a:cubicBezTo>
                <a:cubicBezTo>
                  <a:pt x="2420261" y="11338"/>
                  <a:pt x="2407951" y="46030"/>
                  <a:pt x="2164230" y="27432"/>
                </a:cubicBezTo>
                <a:cubicBezTo>
                  <a:pt x="1925926" y="2609"/>
                  <a:pt x="1852591" y="40"/>
                  <a:pt x="1655000" y="27432"/>
                </a:cubicBezTo>
                <a:cubicBezTo>
                  <a:pt x="1452031" y="62810"/>
                  <a:pt x="1384098" y="47641"/>
                  <a:pt x="1145769" y="27432"/>
                </a:cubicBezTo>
                <a:cubicBezTo>
                  <a:pt x="918825" y="-10093"/>
                  <a:pt x="427875" y="23589"/>
                  <a:pt x="0" y="27432"/>
                </a:cubicBezTo>
                <a:cubicBezTo>
                  <a:pt x="-395" y="23124"/>
                  <a:pt x="1121" y="8148"/>
                  <a:pt x="0" y="0"/>
                </a:cubicBezTo>
                <a:close/>
              </a:path>
              <a:path w="6365383" h="27432" stroke="0" extrusionOk="0">
                <a:moveTo>
                  <a:pt x="0" y="0"/>
                </a:moveTo>
                <a:cubicBezTo>
                  <a:pt x="147179" y="14788"/>
                  <a:pt x="300981" y="1719"/>
                  <a:pt x="509231" y="0"/>
                </a:cubicBezTo>
                <a:cubicBezTo>
                  <a:pt x="711030" y="-3388"/>
                  <a:pt x="798609" y="-8246"/>
                  <a:pt x="954807" y="0"/>
                </a:cubicBezTo>
                <a:cubicBezTo>
                  <a:pt x="1101646" y="4056"/>
                  <a:pt x="1302660" y="11468"/>
                  <a:pt x="1464038" y="0"/>
                </a:cubicBezTo>
                <a:cubicBezTo>
                  <a:pt x="1594934" y="-11865"/>
                  <a:pt x="1936948" y="-38656"/>
                  <a:pt x="2100576" y="0"/>
                </a:cubicBezTo>
                <a:cubicBezTo>
                  <a:pt x="2251317" y="16246"/>
                  <a:pt x="2605202" y="-30006"/>
                  <a:pt x="2800769" y="0"/>
                </a:cubicBezTo>
                <a:cubicBezTo>
                  <a:pt x="2952324" y="59869"/>
                  <a:pt x="3353392" y="-26257"/>
                  <a:pt x="3564614" y="0"/>
                </a:cubicBezTo>
                <a:cubicBezTo>
                  <a:pt x="3785097" y="31132"/>
                  <a:pt x="4148552" y="11516"/>
                  <a:pt x="4328460" y="0"/>
                </a:cubicBezTo>
                <a:cubicBezTo>
                  <a:pt x="4524659" y="26272"/>
                  <a:pt x="4681746" y="-30210"/>
                  <a:pt x="4901345" y="0"/>
                </a:cubicBezTo>
                <a:cubicBezTo>
                  <a:pt x="5139281" y="-5228"/>
                  <a:pt x="5379645" y="48641"/>
                  <a:pt x="5601537" y="0"/>
                </a:cubicBezTo>
                <a:cubicBezTo>
                  <a:pt x="5772798" y="-17826"/>
                  <a:pt x="5986596" y="12703"/>
                  <a:pt x="6365383" y="0"/>
                </a:cubicBezTo>
                <a:cubicBezTo>
                  <a:pt x="6365646" y="13525"/>
                  <a:pt x="6366051" y="14381"/>
                  <a:pt x="6365383" y="27432"/>
                </a:cubicBezTo>
                <a:cubicBezTo>
                  <a:pt x="6203321" y="-970"/>
                  <a:pt x="5868898" y="67226"/>
                  <a:pt x="5728845" y="27432"/>
                </a:cubicBezTo>
                <a:cubicBezTo>
                  <a:pt x="5591780" y="9965"/>
                  <a:pt x="5264572" y="-28609"/>
                  <a:pt x="5028653" y="27432"/>
                </a:cubicBezTo>
                <a:cubicBezTo>
                  <a:pt x="4787665" y="58012"/>
                  <a:pt x="4687933" y="31160"/>
                  <a:pt x="4455768" y="27432"/>
                </a:cubicBezTo>
                <a:cubicBezTo>
                  <a:pt x="4246651" y="45673"/>
                  <a:pt x="4058997" y="24741"/>
                  <a:pt x="3882884" y="27432"/>
                </a:cubicBezTo>
                <a:cubicBezTo>
                  <a:pt x="3727448" y="49182"/>
                  <a:pt x="3285783" y="-46495"/>
                  <a:pt x="3119038" y="27432"/>
                </a:cubicBezTo>
                <a:cubicBezTo>
                  <a:pt x="2953443" y="68374"/>
                  <a:pt x="2785274" y="26827"/>
                  <a:pt x="2609807" y="27432"/>
                </a:cubicBezTo>
                <a:cubicBezTo>
                  <a:pt x="2437623" y="17494"/>
                  <a:pt x="2055549" y="12675"/>
                  <a:pt x="1909615" y="27432"/>
                </a:cubicBezTo>
                <a:cubicBezTo>
                  <a:pt x="1763049" y="30976"/>
                  <a:pt x="1662669" y="42757"/>
                  <a:pt x="1464038" y="27432"/>
                </a:cubicBezTo>
                <a:cubicBezTo>
                  <a:pt x="1260084" y="22226"/>
                  <a:pt x="1109619" y="28481"/>
                  <a:pt x="827500" y="27432"/>
                </a:cubicBezTo>
                <a:cubicBezTo>
                  <a:pt x="569713" y="109845"/>
                  <a:pt x="372632" y="34847"/>
                  <a:pt x="0" y="27432"/>
                </a:cubicBezTo>
                <a:cubicBezTo>
                  <a:pt x="171" y="21236"/>
                  <a:pt x="1539" y="7034"/>
                  <a:pt x="0" y="0"/>
                </a:cubicBezTo>
                <a:close/>
              </a:path>
              <a:path w="6365383" h="27432" fill="none" stroke="0" extrusionOk="0">
                <a:moveTo>
                  <a:pt x="0" y="0"/>
                </a:moveTo>
                <a:cubicBezTo>
                  <a:pt x="148114" y="-21488"/>
                  <a:pt x="370663" y="-8727"/>
                  <a:pt x="636538" y="0"/>
                </a:cubicBezTo>
                <a:cubicBezTo>
                  <a:pt x="871556" y="-17330"/>
                  <a:pt x="1052092" y="15989"/>
                  <a:pt x="1336730" y="0"/>
                </a:cubicBezTo>
                <a:cubicBezTo>
                  <a:pt x="1588412" y="2572"/>
                  <a:pt x="1638947" y="-17048"/>
                  <a:pt x="1909615" y="0"/>
                </a:cubicBezTo>
                <a:cubicBezTo>
                  <a:pt x="2172941" y="24803"/>
                  <a:pt x="2282833" y="9071"/>
                  <a:pt x="2418846" y="0"/>
                </a:cubicBezTo>
                <a:cubicBezTo>
                  <a:pt x="2579346" y="3160"/>
                  <a:pt x="2717736" y="1190"/>
                  <a:pt x="2928076" y="0"/>
                </a:cubicBezTo>
                <a:cubicBezTo>
                  <a:pt x="3134890" y="-30280"/>
                  <a:pt x="3231966" y="-8101"/>
                  <a:pt x="3373653" y="0"/>
                </a:cubicBezTo>
                <a:cubicBezTo>
                  <a:pt x="3520675" y="18506"/>
                  <a:pt x="3921804" y="-22426"/>
                  <a:pt x="4137499" y="0"/>
                </a:cubicBezTo>
                <a:cubicBezTo>
                  <a:pt x="4327702" y="-4501"/>
                  <a:pt x="4648089" y="-21054"/>
                  <a:pt x="4901345" y="0"/>
                </a:cubicBezTo>
                <a:cubicBezTo>
                  <a:pt x="5189079" y="-51139"/>
                  <a:pt x="5468836" y="-33950"/>
                  <a:pt x="5665191" y="0"/>
                </a:cubicBezTo>
                <a:cubicBezTo>
                  <a:pt x="5844792" y="63"/>
                  <a:pt x="6072101" y="-28741"/>
                  <a:pt x="6365383" y="0"/>
                </a:cubicBezTo>
                <a:cubicBezTo>
                  <a:pt x="6367575" y="13041"/>
                  <a:pt x="6363079" y="19728"/>
                  <a:pt x="6365383" y="27432"/>
                </a:cubicBezTo>
                <a:cubicBezTo>
                  <a:pt x="6168648" y="44849"/>
                  <a:pt x="5908689" y="57652"/>
                  <a:pt x="5728845" y="27432"/>
                </a:cubicBezTo>
                <a:cubicBezTo>
                  <a:pt x="5514647" y="19350"/>
                  <a:pt x="5183114" y="52441"/>
                  <a:pt x="5028653" y="27432"/>
                </a:cubicBezTo>
                <a:cubicBezTo>
                  <a:pt x="4886167" y="25261"/>
                  <a:pt x="4770301" y="25272"/>
                  <a:pt x="4583076" y="27432"/>
                </a:cubicBezTo>
                <a:cubicBezTo>
                  <a:pt x="4392628" y="11049"/>
                  <a:pt x="4297840" y="28137"/>
                  <a:pt x="4137499" y="27432"/>
                </a:cubicBezTo>
                <a:cubicBezTo>
                  <a:pt x="3979033" y="11832"/>
                  <a:pt x="3882658" y="26685"/>
                  <a:pt x="3691922" y="27432"/>
                </a:cubicBezTo>
                <a:cubicBezTo>
                  <a:pt x="3476522" y="54227"/>
                  <a:pt x="3338609" y="9824"/>
                  <a:pt x="3182692" y="27432"/>
                </a:cubicBezTo>
                <a:cubicBezTo>
                  <a:pt x="3007853" y="18413"/>
                  <a:pt x="2928857" y="26610"/>
                  <a:pt x="2673461" y="27432"/>
                </a:cubicBezTo>
                <a:cubicBezTo>
                  <a:pt x="2424071" y="7914"/>
                  <a:pt x="2403871" y="41450"/>
                  <a:pt x="2164230" y="27432"/>
                </a:cubicBezTo>
                <a:cubicBezTo>
                  <a:pt x="1915627" y="-2904"/>
                  <a:pt x="1835137" y="-6999"/>
                  <a:pt x="1655000" y="27432"/>
                </a:cubicBezTo>
                <a:cubicBezTo>
                  <a:pt x="1483520" y="44054"/>
                  <a:pt x="1385338" y="30109"/>
                  <a:pt x="1145769" y="27432"/>
                </a:cubicBezTo>
                <a:cubicBezTo>
                  <a:pt x="944537" y="-28238"/>
                  <a:pt x="362674" y="78873"/>
                  <a:pt x="0" y="27432"/>
                </a:cubicBezTo>
                <a:cubicBezTo>
                  <a:pt x="-1063" y="21428"/>
                  <a:pt x="-579" y="826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6365383"/>
                      <a:gd name="connsiteY0" fmla="*/ 0 h 27432"/>
                      <a:gd name="connsiteX1" fmla="*/ 636538 w 6365383"/>
                      <a:gd name="connsiteY1" fmla="*/ 0 h 27432"/>
                      <a:gd name="connsiteX2" fmla="*/ 1336730 w 6365383"/>
                      <a:gd name="connsiteY2" fmla="*/ 0 h 27432"/>
                      <a:gd name="connsiteX3" fmla="*/ 1909615 w 6365383"/>
                      <a:gd name="connsiteY3" fmla="*/ 0 h 27432"/>
                      <a:gd name="connsiteX4" fmla="*/ 2418846 w 6365383"/>
                      <a:gd name="connsiteY4" fmla="*/ 0 h 27432"/>
                      <a:gd name="connsiteX5" fmla="*/ 2928076 w 6365383"/>
                      <a:gd name="connsiteY5" fmla="*/ 0 h 27432"/>
                      <a:gd name="connsiteX6" fmla="*/ 3373653 w 6365383"/>
                      <a:gd name="connsiteY6" fmla="*/ 0 h 27432"/>
                      <a:gd name="connsiteX7" fmla="*/ 4137499 w 6365383"/>
                      <a:gd name="connsiteY7" fmla="*/ 0 h 27432"/>
                      <a:gd name="connsiteX8" fmla="*/ 4901345 w 6365383"/>
                      <a:gd name="connsiteY8" fmla="*/ 0 h 27432"/>
                      <a:gd name="connsiteX9" fmla="*/ 5665191 w 6365383"/>
                      <a:gd name="connsiteY9" fmla="*/ 0 h 27432"/>
                      <a:gd name="connsiteX10" fmla="*/ 6365383 w 6365383"/>
                      <a:gd name="connsiteY10" fmla="*/ 0 h 27432"/>
                      <a:gd name="connsiteX11" fmla="*/ 6365383 w 6365383"/>
                      <a:gd name="connsiteY11" fmla="*/ 27432 h 27432"/>
                      <a:gd name="connsiteX12" fmla="*/ 5728845 w 6365383"/>
                      <a:gd name="connsiteY12" fmla="*/ 27432 h 27432"/>
                      <a:gd name="connsiteX13" fmla="*/ 5028653 w 6365383"/>
                      <a:gd name="connsiteY13" fmla="*/ 27432 h 27432"/>
                      <a:gd name="connsiteX14" fmla="*/ 4583076 w 6365383"/>
                      <a:gd name="connsiteY14" fmla="*/ 27432 h 27432"/>
                      <a:gd name="connsiteX15" fmla="*/ 4137499 w 6365383"/>
                      <a:gd name="connsiteY15" fmla="*/ 27432 h 27432"/>
                      <a:gd name="connsiteX16" fmla="*/ 3691922 w 6365383"/>
                      <a:gd name="connsiteY16" fmla="*/ 27432 h 27432"/>
                      <a:gd name="connsiteX17" fmla="*/ 3182692 w 6365383"/>
                      <a:gd name="connsiteY17" fmla="*/ 27432 h 27432"/>
                      <a:gd name="connsiteX18" fmla="*/ 2673461 w 6365383"/>
                      <a:gd name="connsiteY18" fmla="*/ 27432 h 27432"/>
                      <a:gd name="connsiteX19" fmla="*/ 2164230 w 6365383"/>
                      <a:gd name="connsiteY19" fmla="*/ 27432 h 27432"/>
                      <a:gd name="connsiteX20" fmla="*/ 1655000 w 6365383"/>
                      <a:gd name="connsiteY20" fmla="*/ 27432 h 27432"/>
                      <a:gd name="connsiteX21" fmla="*/ 1145769 w 6365383"/>
                      <a:gd name="connsiteY21" fmla="*/ 27432 h 27432"/>
                      <a:gd name="connsiteX22" fmla="*/ 0 w 6365383"/>
                      <a:gd name="connsiteY22" fmla="*/ 27432 h 27432"/>
                      <a:gd name="connsiteX23" fmla="*/ 0 w 6365383"/>
                      <a:gd name="connsiteY23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365383" h="27432" fill="none" extrusionOk="0">
                        <a:moveTo>
                          <a:pt x="0" y="0"/>
                        </a:moveTo>
                        <a:cubicBezTo>
                          <a:pt x="164014" y="-28800"/>
                          <a:pt x="392589" y="16597"/>
                          <a:pt x="636538" y="0"/>
                        </a:cubicBezTo>
                        <a:cubicBezTo>
                          <a:pt x="880487" y="-16597"/>
                          <a:pt x="1095224" y="-7871"/>
                          <a:pt x="1336730" y="0"/>
                        </a:cubicBezTo>
                        <a:cubicBezTo>
                          <a:pt x="1578236" y="7871"/>
                          <a:pt x="1649337" y="-22384"/>
                          <a:pt x="1909615" y="0"/>
                        </a:cubicBezTo>
                        <a:cubicBezTo>
                          <a:pt x="2169893" y="22384"/>
                          <a:pt x="2279697" y="7436"/>
                          <a:pt x="2418846" y="0"/>
                        </a:cubicBezTo>
                        <a:cubicBezTo>
                          <a:pt x="2557995" y="-7436"/>
                          <a:pt x="2719158" y="24395"/>
                          <a:pt x="2928076" y="0"/>
                        </a:cubicBezTo>
                        <a:cubicBezTo>
                          <a:pt x="3136994" y="-24395"/>
                          <a:pt x="3236398" y="-16046"/>
                          <a:pt x="3373653" y="0"/>
                        </a:cubicBezTo>
                        <a:cubicBezTo>
                          <a:pt x="3510908" y="16046"/>
                          <a:pt x="3933654" y="-18835"/>
                          <a:pt x="4137499" y="0"/>
                        </a:cubicBezTo>
                        <a:cubicBezTo>
                          <a:pt x="4341344" y="18835"/>
                          <a:pt x="4634949" y="16518"/>
                          <a:pt x="4901345" y="0"/>
                        </a:cubicBezTo>
                        <a:cubicBezTo>
                          <a:pt x="5167741" y="-16518"/>
                          <a:pt x="5482502" y="-23233"/>
                          <a:pt x="5665191" y="0"/>
                        </a:cubicBezTo>
                        <a:cubicBezTo>
                          <a:pt x="5847880" y="23233"/>
                          <a:pt x="6038909" y="-19558"/>
                          <a:pt x="6365383" y="0"/>
                        </a:cubicBezTo>
                        <a:cubicBezTo>
                          <a:pt x="6366317" y="12270"/>
                          <a:pt x="6364320" y="20068"/>
                          <a:pt x="6365383" y="27432"/>
                        </a:cubicBezTo>
                        <a:cubicBezTo>
                          <a:pt x="6160909" y="45028"/>
                          <a:pt x="5918554" y="42323"/>
                          <a:pt x="5728845" y="27432"/>
                        </a:cubicBezTo>
                        <a:cubicBezTo>
                          <a:pt x="5539136" y="12541"/>
                          <a:pt x="5172149" y="23835"/>
                          <a:pt x="5028653" y="27432"/>
                        </a:cubicBezTo>
                        <a:cubicBezTo>
                          <a:pt x="4885157" y="31029"/>
                          <a:pt x="4768966" y="33290"/>
                          <a:pt x="4583076" y="27432"/>
                        </a:cubicBezTo>
                        <a:cubicBezTo>
                          <a:pt x="4397186" y="21574"/>
                          <a:pt x="4295537" y="38724"/>
                          <a:pt x="4137499" y="27432"/>
                        </a:cubicBezTo>
                        <a:cubicBezTo>
                          <a:pt x="3979461" y="16140"/>
                          <a:pt x="3895902" y="23317"/>
                          <a:pt x="3691922" y="27432"/>
                        </a:cubicBezTo>
                        <a:cubicBezTo>
                          <a:pt x="3487942" y="31547"/>
                          <a:pt x="3348597" y="42606"/>
                          <a:pt x="3182692" y="27432"/>
                        </a:cubicBezTo>
                        <a:cubicBezTo>
                          <a:pt x="3016787" y="12259"/>
                          <a:pt x="2922425" y="45987"/>
                          <a:pt x="2673461" y="27432"/>
                        </a:cubicBezTo>
                        <a:cubicBezTo>
                          <a:pt x="2424497" y="8877"/>
                          <a:pt x="2406338" y="46461"/>
                          <a:pt x="2164230" y="27432"/>
                        </a:cubicBezTo>
                        <a:cubicBezTo>
                          <a:pt x="1922122" y="8403"/>
                          <a:pt x="1843534" y="2368"/>
                          <a:pt x="1655000" y="27432"/>
                        </a:cubicBezTo>
                        <a:cubicBezTo>
                          <a:pt x="1466466" y="52497"/>
                          <a:pt x="1384300" y="39658"/>
                          <a:pt x="1145769" y="27432"/>
                        </a:cubicBezTo>
                        <a:cubicBezTo>
                          <a:pt x="907238" y="15206"/>
                          <a:pt x="344177" y="36391"/>
                          <a:pt x="0" y="27432"/>
                        </a:cubicBezTo>
                        <a:cubicBezTo>
                          <a:pt x="-1194" y="21937"/>
                          <a:pt x="1202" y="7917"/>
                          <a:pt x="0" y="0"/>
                        </a:cubicBezTo>
                        <a:close/>
                      </a:path>
                      <a:path w="6365383" h="27432" stroke="0" extrusionOk="0">
                        <a:moveTo>
                          <a:pt x="0" y="0"/>
                        </a:moveTo>
                        <a:cubicBezTo>
                          <a:pt x="152654" y="12967"/>
                          <a:pt x="297359" y="-4977"/>
                          <a:pt x="509231" y="0"/>
                        </a:cubicBezTo>
                        <a:cubicBezTo>
                          <a:pt x="721103" y="4977"/>
                          <a:pt x="792740" y="-12744"/>
                          <a:pt x="954807" y="0"/>
                        </a:cubicBezTo>
                        <a:cubicBezTo>
                          <a:pt x="1116874" y="12744"/>
                          <a:pt x="1322429" y="24743"/>
                          <a:pt x="1464038" y="0"/>
                        </a:cubicBezTo>
                        <a:cubicBezTo>
                          <a:pt x="1605647" y="-24743"/>
                          <a:pt x="1947393" y="-20672"/>
                          <a:pt x="2100576" y="0"/>
                        </a:cubicBezTo>
                        <a:cubicBezTo>
                          <a:pt x="2253759" y="20672"/>
                          <a:pt x="2622231" y="-30966"/>
                          <a:pt x="2800769" y="0"/>
                        </a:cubicBezTo>
                        <a:cubicBezTo>
                          <a:pt x="2979307" y="30966"/>
                          <a:pt x="3356872" y="-13631"/>
                          <a:pt x="3564614" y="0"/>
                        </a:cubicBezTo>
                        <a:cubicBezTo>
                          <a:pt x="3772356" y="13631"/>
                          <a:pt x="4163183" y="-4973"/>
                          <a:pt x="4328460" y="0"/>
                        </a:cubicBezTo>
                        <a:cubicBezTo>
                          <a:pt x="4493737" y="4973"/>
                          <a:pt x="4672761" y="-9287"/>
                          <a:pt x="4901345" y="0"/>
                        </a:cubicBezTo>
                        <a:cubicBezTo>
                          <a:pt x="5129930" y="9287"/>
                          <a:pt x="5395146" y="9436"/>
                          <a:pt x="5601537" y="0"/>
                        </a:cubicBezTo>
                        <a:cubicBezTo>
                          <a:pt x="5807928" y="-9436"/>
                          <a:pt x="5983747" y="-13862"/>
                          <a:pt x="6365383" y="0"/>
                        </a:cubicBezTo>
                        <a:cubicBezTo>
                          <a:pt x="6365699" y="13405"/>
                          <a:pt x="6365869" y="14360"/>
                          <a:pt x="6365383" y="27432"/>
                        </a:cubicBezTo>
                        <a:cubicBezTo>
                          <a:pt x="6195306" y="29393"/>
                          <a:pt x="5872535" y="56613"/>
                          <a:pt x="5728845" y="27432"/>
                        </a:cubicBezTo>
                        <a:cubicBezTo>
                          <a:pt x="5585155" y="-1749"/>
                          <a:pt x="5272464" y="11679"/>
                          <a:pt x="5028653" y="27432"/>
                        </a:cubicBezTo>
                        <a:cubicBezTo>
                          <a:pt x="4784842" y="43185"/>
                          <a:pt x="4688244" y="28658"/>
                          <a:pt x="4455768" y="27432"/>
                        </a:cubicBezTo>
                        <a:cubicBezTo>
                          <a:pt x="4223293" y="26206"/>
                          <a:pt x="4032880" y="15477"/>
                          <a:pt x="3882884" y="27432"/>
                        </a:cubicBezTo>
                        <a:cubicBezTo>
                          <a:pt x="3732888" y="39387"/>
                          <a:pt x="3278726" y="-7170"/>
                          <a:pt x="3119038" y="27432"/>
                        </a:cubicBezTo>
                        <a:cubicBezTo>
                          <a:pt x="2959350" y="62034"/>
                          <a:pt x="2786856" y="40315"/>
                          <a:pt x="2609807" y="27432"/>
                        </a:cubicBezTo>
                        <a:cubicBezTo>
                          <a:pt x="2432758" y="14549"/>
                          <a:pt x="2064373" y="16547"/>
                          <a:pt x="1909615" y="27432"/>
                        </a:cubicBezTo>
                        <a:cubicBezTo>
                          <a:pt x="1754857" y="38317"/>
                          <a:pt x="1663685" y="27374"/>
                          <a:pt x="1464038" y="27432"/>
                        </a:cubicBezTo>
                        <a:cubicBezTo>
                          <a:pt x="1264391" y="27490"/>
                          <a:pt x="1071013" y="1487"/>
                          <a:pt x="827500" y="27432"/>
                        </a:cubicBezTo>
                        <a:cubicBezTo>
                          <a:pt x="583987" y="53377"/>
                          <a:pt x="349818" y="3910"/>
                          <a:pt x="0" y="27432"/>
                        </a:cubicBezTo>
                        <a:cubicBezTo>
                          <a:pt x="-116" y="21844"/>
                          <a:pt x="591" y="65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8058C-95DD-41B3-9974-30903E17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643" y="4059936"/>
            <a:ext cx="9376665" cy="5225796"/>
          </a:xfrm>
        </p:spPr>
        <p:txBody>
          <a:bodyPr>
            <a:normAutofit/>
          </a:bodyPr>
          <a:lstStyle/>
          <a:p>
            <a:r>
              <a:rPr lang="en-GB" sz="3300" dirty="0">
                <a:latin typeface="Amaranth" panose="020B0604020202020204" charset="0"/>
              </a:rPr>
              <a:t>Voluntary</a:t>
            </a:r>
          </a:p>
          <a:p>
            <a:r>
              <a:rPr lang="en-GB" sz="3300" dirty="0">
                <a:latin typeface="Amaranth" panose="020B0604020202020204" charset="0"/>
              </a:rPr>
              <a:t>Active</a:t>
            </a:r>
          </a:p>
          <a:p>
            <a:r>
              <a:rPr lang="en-GB" sz="3300" dirty="0">
                <a:latin typeface="Amaranth" panose="020B0604020202020204" charset="0"/>
              </a:rPr>
              <a:t>Public commitment – in writing</a:t>
            </a:r>
          </a:p>
          <a:p>
            <a:r>
              <a:rPr lang="en-GB" sz="3300" dirty="0">
                <a:latin typeface="Amaranth" panose="020B0604020202020204" charset="0"/>
              </a:rPr>
              <a:t>Small yes’s lead to bigger ones!</a:t>
            </a:r>
          </a:p>
          <a:p>
            <a:pPr marL="0" indent="0">
              <a:buNone/>
            </a:pPr>
            <a:endParaRPr lang="en-GB" sz="33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28DC15-E249-475B-B6BA-0BCE119EE2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59199" y="8576484"/>
            <a:ext cx="1368381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3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1252</Words>
  <Application>Microsoft Office PowerPoint</Application>
  <PresentationFormat>Custom</PresentationFormat>
  <Paragraphs>154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Amaranth Bold</vt:lpstr>
      <vt:lpstr>Arial</vt:lpstr>
      <vt:lpstr>Amaranth</vt:lpstr>
      <vt:lpstr>Calibri</vt:lpstr>
      <vt:lpstr>Office Theme</vt:lpstr>
      <vt:lpstr>PowerPoint Presentation</vt:lpstr>
      <vt:lpstr>How do the webinars work?</vt:lpstr>
      <vt:lpstr>PowerPoint Presentation</vt:lpstr>
      <vt:lpstr>      By the end of this session you will be able to:  Write an attention grabbing introduction email  Write an inmail that gets a response  Write a follow up email that’s gets a response  Post session activity - Write a speccing email for your candidates             </vt:lpstr>
      <vt:lpstr>What is the science of persuasion?</vt:lpstr>
      <vt:lpstr>Recriprocity</vt:lpstr>
      <vt:lpstr>Scarcity </vt:lpstr>
      <vt:lpstr>Authority</vt:lpstr>
      <vt:lpstr>Consistency</vt:lpstr>
      <vt:lpstr>Liking</vt:lpstr>
      <vt:lpstr>Consensus</vt:lpstr>
      <vt:lpstr>Understand what grabs readers attention and make them want to read on </vt:lpstr>
      <vt:lpstr>Opening with Impact:   Creating a Capability Statement</vt:lpstr>
      <vt:lpstr>What do we need to include?</vt:lpstr>
      <vt:lpstr>Writing effective Inmails</vt:lpstr>
      <vt:lpstr>Lets have a go…</vt:lpstr>
      <vt:lpstr>      </vt:lpstr>
      <vt:lpstr>How to make yourself stand out in a crowded market place? </vt:lpstr>
      <vt:lpstr>TO JUST DO IT!!</vt:lpstr>
      <vt:lpstr>Silence is not a response!</vt:lpstr>
      <vt:lpstr>PowerPoint Presentation</vt:lpstr>
      <vt:lpstr> Have you asked your clients what grabs THEIR attention? </vt:lpstr>
      <vt:lpstr>Top tips for effective written sales:</vt:lpstr>
      <vt:lpstr>Follow up learning: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 Presentation Template</dc:title>
  <dc:creator>Ali Braid</dc:creator>
  <cp:lastModifiedBy>Ali Braid</cp:lastModifiedBy>
  <cp:revision>22</cp:revision>
  <dcterms:created xsi:type="dcterms:W3CDTF">2006-08-16T00:00:00Z</dcterms:created>
  <dcterms:modified xsi:type="dcterms:W3CDTF">2021-05-05T19:01:09Z</dcterms:modified>
  <dc:identifier>DAEH8IRvawY</dc:identifier>
</cp:coreProperties>
</file>