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5" r:id="rId3"/>
    <p:sldId id="257" r:id="rId4"/>
    <p:sldId id="273" r:id="rId5"/>
    <p:sldId id="259" r:id="rId6"/>
    <p:sldId id="260" r:id="rId7"/>
    <p:sldId id="266" r:id="rId8"/>
    <p:sldId id="261" r:id="rId9"/>
    <p:sldId id="267" r:id="rId10"/>
    <p:sldId id="270" r:id="rId11"/>
    <p:sldId id="262" r:id="rId12"/>
    <p:sldId id="263" r:id="rId13"/>
    <p:sldId id="269" r:id="rId14"/>
    <p:sldId id="258" r:id="rId15"/>
    <p:sldId id="274" r:id="rId16"/>
  </p:sldIdLst>
  <p:sldSz cx="18288000" cy="10287000"/>
  <p:notesSz cx="6858000" cy="9144000"/>
  <p:embeddedFontLst>
    <p:embeddedFont>
      <p:font typeface="Amaranth" panose="020B0604020202020204" charset="0"/>
      <p:regular r:id="rId17"/>
    </p:embeddedFont>
    <p:embeddedFont>
      <p:font typeface="Amaranth Bold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lear Sans Regular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300" y="52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5C275F-D73F-4A47-BADD-C70F80794AA4}" type="doc">
      <dgm:prSet loTypeId="urn:microsoft.com/office/officeart/2005/8/layout/radial1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00338B3-21E0-4912-BC07-E2929D3B6563}">
      <dgm:prSet phldrT="[Text]"/>
      <dgm:spPr/>
      <dgm:t>
        <a:bodyPr/>
        <a:lstStyle/>
        <a:p>
          <a:r>
            <a:rPr lang="en-GB" b="1" dirty="0"/>
            <a:t>Large Business</a:t>
          </a:r>
        </a:p>
      </dgm:t>
    </dgm:pt>
    <dgm:pt modelId="{2617A634-0A8F-4B45-91D9-05F79168A06B}" type="parTrans" cxnId="{031BE204-AA87-471C-A613-4BBA9BB94E5D}">
      <dgm:prSet/>
      <dgm:spPr/>
      <dgm:t>
        <a:bodyPr/>
        <a:lstStyle/>
        <a:p>
          <a:endParaRPr lang="en-GB" b="1"/>
        </a:p>
      </dgm:t>
    </dgm:pt>
    <dgm:pt modelId="{4770D50D-5E14-422B-8742-00C05B1EA1F9}" type="sibTrans" cxnId="{031BE204-AA87-471C-A613-4BBA9BB94E5D}">
      <dgm:prSet/>
      <dgm:spPr/>
      <dgm:t>
        <a:bodyPr/>
        <a:lstStyle/>
        <a:p>
          <a:endParaRPr lang="en-GB" b="1"/>
        </a:p>
      </dgm:t>
    </dgm:pt>
    <dgm:pt modelId="{75CADE02-027A-4A60-8DB4-695E14E66E58}">
      <dgm:prSet phldrT="[Text]"/>
      <dgm:spPr/>
      <dgm:t>
        <a:bodyPr/>
        <a:lstStyle/>
        <a:p>
          <a:r>
            <a:rPr lang="en-GB" b="1" dirty="0"/>
            <a:t>Medium Sized Business</a:t>
          </a:r>
        </a:p>
      </dgm:t>
    </dgm:pt>
    <dgm:pt modelId="{1512C1CE-F760-43C5-92B8-BF3622036CB9}" type="parTrans" cxnId="{50E28724-FE9A-473F-B2B7-2ED1BB44348D}">
      <dgm:prSet/>
      <dgm:spPr/>
      <dgm:t>
        <a:bodyPr/>
        <a:lstStyle/>
        <a:p>
          <a:endParaRPr lang="en-GB" b="1"/>
        </a:p>
      </dgm:t>
    </dgm:pt>
    <dgm:pt modelId="{7A1F3CC4-F3FB-456B-93C4-291B6B05940B}" type="sibTrans" cxnId="{50E28724-FE9A-473F-B2B7-2ED1BB44348D}">
      <dgm:prSet/>
      <dgm:spPr/>
      <dgm:t>
        <a:bodyPr/>
        <a:lstStyle/>
        <a:p>
          <a:endParaRPr lang="en-GB" b="1"/>
        </a:p>
      </dgm:t>
    </dgm:pt>
    <dgm:pt modelId="{213945E9-5D7A-4CE2-957A-28C6040B279B}">
      <dgm:prSet phldrT="[Text]"/>
      <dgm:spPr/>
      <dgm:t>
        <a:bodyPr/>
        <a:lstStyle/>
        <a:p>
          <a:r>
            <a:rPr lang="en-GB" b="1" dirty="0"/>
            <a:t>Medium Sized Business</a:t>
          </a:r>
        </a:p>
      </dgm:t>
    </dgm:pt>
    <dgm:pt modelId="{690057ED-16DF-4D85-87D1-63CA36B70EA5}" type="parTrans" cxnId="{D7471DA2-03CF-43E0-BB23-C63F405887EE}">
      <dgm:prSet/>
      <dgm:spPr/>
      <dgm:t>
        <a:bodyPr/>
        <a:lstStyle/>
        <a:p>
          <a:endParaRPr lang="en-GB" b="1"/>
        </a:p>
      </dgm:t>
    </dgm:pt>
    <dgm:pt modelId="{51B557CD-C92F-4EAF-8E54-337E333287A1}" type="sibTrans" cxnId="{D7471DA2-03CF-43E0-BB23-C63F405887EE}">
      <dgm:prSet/>
      <dgm:spPr/>
      <dgm:t>
        <a:bodyPr/>
        <a:lstStyle/>
        <a:p>
          <a:endParaRPr lang="en-GB" b="1"/>
        </a:p>
      </dgm:t>
    </dgm:pt>
    <dgm:pt modelId="{CFAA2A77-629E-4D12-B945-213B0F65D2EB}">
      <dgm:prSet phldrT="[Text]"/>
      <dgm:spPr/>
      <dgm:t>
        <a:bodyPr/>
        <a:lstStyle/>
        <a:p>
          <a:r>
            <a:rPr lang="en-GB" b="1" dirty="0"/>
            <a:t>Medium Sized Business</a:t>
          </a:r>
        </a:p>
      </dgm:t>
    </dgm:pt>
    <dgm:pt modelId="{7A770E69-FF0F-484F-BA14-F61A29AA0EF1}" type="parTrans" cxnId="{F3FC87C5-ACC2-4A2C-B851-5A4B7ABA32AC}">
      <dgm:prSet/>
      <dgm:spPr/>
      <dgm:t>
        <a:bodyPr/>
        <a:lstStyle/>
        <a:p>
          <a:endParaRPr lang="en-GB" b="1"/>
        </a:p>
      </dgm:t>
    </dgm:pt>
    <dgm:pt modelId="{14234045-2C93-4EBF-AD2D-149A548EC7A2}" type="sibTrans" cxnId="{F3FC87C5-ACC2-4A2C-B851-5A4B7ABA32AC}">
      <dgm:prSet/>
      <dgm:spPr/>
      <dgm:t>
        <a:bodyPr/>
        <a:lstStyle/>
        <a:p>
          <a:endParaRPr lang="en-GB" b="1"/>
        </a:p>
      </dgm:t>
    </dgm:pt>
    <dgm:pt modelId="{CC91F800-1A24-4E69-A693-A797DE730AC4}">
      <dgm:prSet phldrT="[Text]"/>
      <dgm:spPr/>
      <dgm:t>
        <a:bodyPr/>
        <a:lstStyle/>
        <a:p>
          <a:r>
            <a:rPr lang="en-GB" b="1" dirty="0"/>
            <a:t>Medium Sized Business</a:t>
          </a:r>
        </a:p>
      </dgm:t>
    </dgm:pt>
    <dgm:pt modelId="{8BC2E430-D93F-40C3-9A0A-9B9BD3006472}" type="parTrans" cxnId="{22289B1A-6CD7-4DB3-BAD3-2FA99CA1F5AF}">
      <dgm:prSet/>
      <dgm:spPr/>
      <dgm:t>
        <a:bodyPr/>
        <a:lstStyle/>
        <a:p>
          <a:endParaRPr lang="en-GB" b="1"/>
        </a:p>
      </dgm:t>
    </dgm:pt>
    <dgm:pt modelId="{E1AF58B2-8214-4FA5-807A-C69B9C9CC450}" type="sibTrans" cxnId="{22289B1A-6CD7-4DB3-BAD3-2FA99CA1F5AF}">
      <dgm:prSet/>
      <dgm:spPr/>
      <dgm:t>
        <a:bodyPr/>
        <a:lstStyle/>
        <a:p>
          <a:endParaRPr lang="en-GB" b="1"/>
        </a:p>
      </dgm:t>
    </dgm:pt>
    <dgm:pt modelId="{9DE793CF-6AE7-490B-881E-A3F01002E82F}">
      <dgm:prSet/>
      <dgm:spPr/>
      <dgm:t>
        <a:bodyPr/>
        <a:lstStyle/>
        <a:p>
          <a:r>
            <a:rPr lang="en-GB" b="1" dirty="0"/>
            <a:t>Medium Sized Business</a:t>
          </a:r>
        </a:p>
      </dgm:t>
    </dgm:pt>
    <dgm:pt modelId="{D15A987E-3981-493E-A16E-0B9FDAE13418}" type="parTrans" cxnId="{ABB6FF0C-03E5-422E-B38A-66147B6277EE}">
      <dgm:prSet/>
      <dgm:spPr/>
      <dgm:t>
        <a:bodyPr/>
        <a:lstStyle/>
        <a:p>
          <a:endParaRPr lang="en-GB" b="1"/>
        </a:p>
      </dgm:t>
    </dgm:pt>
    <dgm:pt modelId="{334E37B6-1347-4CB1-8A43-75700EA3A365}" type="sibTrans" cxnId="{ABB6FF0C-03E5-422E-B38A-66147B6277EE}">
      <dgm:prSet/>
      <dgm:spPr/>
      <dgm:t>
        <a:bodyPr/>
        <a:lstStyle/>
        <a:p>
          <a:endParaRPr lang="en-GB" b="1"/>
        </a:p>
      </dgm:t>
    </dgm:pt>
    <dgm:pt modelId="{D9E64582-268C-4482-BA17-FCE87A10EC6F}" type="pres">
      <dgm:prSet presAssocID="{545C275F-D73F-4A47-BADD-C70F80794AA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F4C28B-5A56-482A-AC5A-83A69CEA7BEF}" type="pres">
      <dgm:prSet presAssocID="{600338B3-21E0-4912-BC07-E2929D3B6563}" presName="centerShape" presStyleLbl="node0" presStyleIdx="0" presStyleCnt="1" custScaleX="147070" custScaleY="131451" custLinFactNeighborX="-1855" custLinFactNeighborY="-1637"/>
      <dgm:spPr/>
    </dgm:pt>
    <dgm:pt modelId="{CC077111-6B94-4538-86AD-3A2D6F78D10B}" type="pres">
      <dgm:prSet presAssocID="{1512C1CE-F760-43C5-92B8-BF3622036CB9}" presName="Name9" presStyleLbl="parChTrans1D2" presStyleIdx="0" presStyleCnt="5"/>
      <dgm:spPr/>
    </dgm:pt>
    <dgm:pt modelId="{D69C5C7A-1FDB-43C0-BB94-DDE7513F0E84}" type="pres">
      <dgm:prSet presAssocID="{1512C1CE-F760-43C5-92B8-BF3622036CB9}" presName="connTx" presStyleLbl="parChTrans1D2" presStyleIdx="0" presStyleCnt="5"/>
      <dgm:spPr/>
    </dgm:pt>
    <dgm:pt modelId="{FC81C5CE-A628-4A58-BAF0-C5A916E7B391}" type="pres">
      <dgm:prSet presAssocID="{75CADE02-027A-4A60-8DB4-695E14E66E58}" presName="node" presStyleLbl="node1" presStyleIdx="0" presStyleCnt="5" custScaleX="88875" custScaleY="83525">
        <dgm:presLayoutVars>
          <dgm:bulletEnabled val="1"/>
        </dgm:presLayoutVars>
      </dgm:prSet>
      <dgm:spPr/>
    </dgm:pt>
    <dgm:pt modelId="{6916B1CC-D9AA-4A89-9126-6CF1300D5516}" type="pres">
      <dgm:prSet presAssocID="{D15A987E-3981-493E-A16E-0B9FDAE13418}" presName="Name9" presStyleLbl="parChTrans1D2" presStyleIdx="1" presStyleCnt="5"/>
      <dgm:spPr/>
    </dgm:pt>
    <dgm:pt modelId="{C278BFFB-FA84-4C40-B5B3-CB302A8EABAB}" type="pres">
      <dgm:prSet presAssocID="{D15A987E-3981-493E-A16E-0B9FDAE13418}" presName="connTx" presStyleLbl="parChTrans1D2" presStyleIdx="1" presStyleCnt="5"/>
      <dgm:spPr/>
    </dgm:pt>
    <dgm:pt modelId="{B8632475-42DD-4BD2-829A-9BF4745BAE0C}" type="pres">
      <dgm:prSet presAssocID="{9DE793CF-6AE7-490B-881E-A3F01002E82F}" presName="node" presStyleLbl="node1" presStyleIdx="1" presStyleCnt="5" custScaleX="92391" custScaleY="72459">
        <dgm:presLayoutVars>
          <dgm:bulletEnabled val="1"/>
        </dgm:presLayoutVars>
      </dgm:prSet>
      <dgm:spPr/>
    </dgm:pt>
    <dgm:pt modelId="{D7745482-89E4-48CB-AA55-D053BE30200F}" type="pres">
      <dgm:prSet presAssocID="{690057ED-16DF-4D85-87D1-63CA36B70EA5}" presName="Name9" presStyleLbl="parChTrans1D2" presStyleIdx="2" presStyleCnt="5"/>
      <dgm:spPr/>
    </dgm:pt>
    <dgm:pt modelId="{695881EF-E05B-45AA-B8E2-171D90C45984}" type="pres">
      <dgm:prSet presAssocID="{690057ED-16DF-4D85-87D1-63CA36B70EA5}" presName="connTx" presStyleLbl="parChTrans1D2" presStyleIdx="2" presStyleCnt="5"/>
      <dgm:spPr/>
    </dgm:pt>
    <dgm:pt modelId="{2D331E7E-E5C7-4293-B938-D50FEBC5121E}" type="pres">
      <dgm:prSet presAssocID="{213945E9-5D7A-4CE2-957A-28C6040B279B}" presName="node" presStyleLbl="node1" presStyleIdx="2" presStyleCnt="5" custScaleX="78250" custScaleY="75996">
        <dgm:presLayoutVars>
          <dgm:bulletEnabled val="1"/>
        </dgm:presLayoutVars>
      </dgm:prSet>
      <dgm:spPr/>
    </dgm:pt>
    <dgm:pt modelId="{85BBDE0B-7479-4C8F-9A31-8CB8B6D05B35}" type="pres">
      <dgm:prSet presAssocID="{7A770E69-FF0F-484F-BA14-F61A29AA0EF1}" presName="Name9" presStyleLbl="parChTrans1D2" presStyleIdx="3" presStyleCnt="5"/>
      <dgm:spPr/>
    </dgm:pt>
    <dgm:pt modelId="{EE3152CF-1E76-45FA-A6AD-5E74569F1CE0}" type="pres">
      <dgm:prSet presAssocID="{7A770E69-FF0F-484F-BA14-F61A29AA0EF1}" presName="connTx" presStyleLbl="parChTrans1D2" presStyleIdx="3" presStyleCnt="5"/>
      <dgm:spPr/>
    </dgm:pt>
    <dgm:pt modelId="{AFE6D8D2-E4DA-4400-A436-2CEE525ED716}" type="pres">
      <dgm:prSet presAssocID="{CFAA2A77-629E-4D12-B945-213B0F65D2EB}" presName="node" presStyleLbl="node1" presStyleIdx="3" presStyleCnt="5" custScaleX="81083" custScaleY="75996">
        <dgm:presLayoutVars>
          <dgm:bulletEnabled val="1"/>
        </dgm:presLayoutVars>
      </dgm:prSet>
      <dgm:spPr/>
    </dgm:pt>
    <dgm:pt modelId="{BD1B3062-DD62-4270-BC96-FFA53BFA7217}" type="pres">
      <dgm:prSet presAssocID="{8BC2E430-D93F-40C3-9A0A-9B9BD3006472}" presName="Name9" presStyleLbl="parChTrans1D2" presStyleIdx="4" presStyleCnt="5"/>
      <dgm:spPr/>
    </dgm:pt>
    <dgm:pt modelId="{3B46F3AF-3F4F-4E56-8DDE-B95C41A478F5}" type="pres">
      <dgm:prSet presAssocID="{8BC2E430-D93F-40C3-9A0A-9B9BD3006472}" presName="connTx" presStyleLbl="parChTrans1D2" presStyleIdx="4" presStyleCnt="5"/>
      <dgm:spPr/>
    </dgm:pt>
    <dgm:pt modelId="{CE142EEC-4CA5-4432-A54C-7D8586A9B6DC}" type="pres">
      <dgm:prSet presAssocID="{CC91F800-1A24-4E69-A693-A797DE730AC4}" presName="node" presStyleLbl="node1" presStyleIdx="4" presStyleCnt="5" custScaleX="84716" custScaleY="79387">
        <dgm:presLayoutVars>
          <dgm:bulletEnabled val="1"/>
        </dgm:presLayoutVars>
      </dgm:prSet>
      <dgm:spPr/>
    </dgm:pt>
  </dgm:ptLst>
  <dgm:cxnLst>
    <dgm:cxn modelId="{031BE204-AA87-471C-A613-4BBA9BB94E5D}" srcId="{545C275F-D73F-4A47-BADD-C70F80794AA4}" destId="{600338B3-21E0-4912-BC07-E2929D3B6563}" srcOrd="0" destOrd="0" parTransId="{2617A634-0A8F-4B45-91D9-05F79168A06B}" sibTransId="{4770D50D-5E14-422B-8742-00C05B1EA1F9}"/>
    <dgm:cxn modelId="{D907270B-B29D-4394-98C3-397D3D758B65}" type="presOf" srcId="{D15A987E-3981-493E-A16E-0B9FDAE13418}" destId="{6916B1CC-D9AA-4A89-9126-6CF1300D5516}" srcOrd="0" destOrd="0" presId="urn:microsoft.com/office/officeart/2005/8/layout/radial1"/>
    <dgm:cxn modelId="{ABB6FF0C-03E5-422E-B38A-66147B6277EE}" srcId="{600338B3-21E0-4912-BC07-E2929D3B6563}" destId="{9DE793CF-6AE7-490B-881E-A3F01002E82F}" srcOrd="1" destOrd="0" parTransId="{D15A987E-3981-493E-A16E-0B9FDAE13418}" sibTransId="{334E37B6-1347-4CB1-8A43-75700EA3A365}"/>
    <dgm:cxn modelId="{A4A2551A-A459-472C-8A07-5710A60A0B54}" type="presOf" srcId="{213945E9-5D7A-4CE2-957A-28C6040B279B}" destId="{2D331E7E-E5C7-4293-B938-D50FEBC5121E}" srcOrd="0" destOrd="0" presId="urn:microsoft.com/office/officeart/2005/8/layout/radial1"/>
    <dgm:cxn modelId="{22289B1A-6CD7-4DB3-BAD3-2FA99CA1F5AF}" srcId="{600338B3-21E0-4912-BC07-E2929D3B6563}" destId="{CC91F800-1A24-4E69-A693-A797DE730AC4}" srcOrd="4" destOrd="0" parTransId="{8BC2E430-D93F-40C3-9A0A-9B9BD3006472}" sibTransId="{E1AF58B2-8214-4FA5-807A-C69B9C9CC450}"/>
    <dgm:cxn modelId="{50E28724-FE9A-473F-B2B7-2ED1BB44348D}" srcId="{600338B3-21E0-4912-BC07-E2929D3B6563}" destId="{75CADE02-027A-4A60-8DB4-695E14E66E58}" srcOrd="0" destOrd="0" parTransId="{1512C1CE-F760-43C5-92B8-BF3622036CB9}" sibTransId="{7A1F3CC4-F3FB-456B-93C4-291B6B05940B}"/>
    <dgm:cxn modelId="{56B35D2C-A61D-4C9C-A692-C52FE661BC8A}" type="presOf" srcId="{7A770E69-FF0F-484F-BA14-F61A29AA0EF1}" destId="{EE3152CF-1E76-45FA-A6AD-5E74569F1CE0}" srcOrd="1" destOrd="0" presId="urn:microsoft.com/office/officeart/2005/8/layout/radial1"/>
    <dgm:cxn modelId="{B37E8337-5EEC-45D2-9A05-081784ECE878}" type="presOf" srcId="{8BC2E430-D93F-40C3-9A0A-9B9BD3006472}" destId="{BD1B3062-DD62-4270-BC96-FFA53BFA7217}" srcOrd="0" destOrd="0" presId="urn:microsoft.com/office/officeart/2005/8/layout/radial1"/>
    <dgm:cxn modelId="{776EE35C-60E9-45FB-9E54-1909351AFA8D}" type="presOf" srcId="{600338B3-21E0-4912-BC07-E2929D3B6563}" destId="{99F4C28B-5A56-482A-AC5A-83A69CEA7BEF}" srcOrd="0" destOrd="0" presId="urn:microsoft.com/office/officeart/2005/8/layout/radial1"/>
    <dgm:cxn modelId="{3B30AA48-AA22-400A-92DF-7DDE85644F56}" type="presOf" srcId="{1512C1CE-F760-43C5-92B8-BF3622036CB9}" destId="{D69C5C7A-1FDB-43C0-BB94-DDE7513F0E84}" srcOrd="1" destOrd="0" presId="urn:microsoft.com/office/officeart/2005/8/layout/radial1"/>
    <dgm:cxn modelId="{5152B04B-7E01-4B63-AE0D-DDD0AB52B6E1}" type="presOf" srcId="{9DE793CF-6AE7-490B-881E-A3F01002E82F}" destId="{B8632475-42DD-4BD2-829A-9BF4745BAE0C}" srcOrd="0" destOrd="0" presId="urn:microsoft.com/office/officeart/2005/8/layout/radial1"/>
    <dgm:cxn modelId="{FFAFE772-FA13-4D20-AA59-CC8212185909}" type="presOf" srcId="{7A770E69-FF0F-484F-BA14-F61A29AA0EF1}" destId="{85BBDE0B-7479-4C8F-9A31-8CB8B6D05B35}" srcOrd="0" destOrd="0" presId="urn:microsoft.com/office/officeart/2005/8/layout/radial1"/>
    <dgm:cxn modelId="{7B44AF57-A334-4030-A5F3-A50912DAE29E}" type="presOf" srcId="{CFAA2A77-629E-4D12-B945-213B0F65D2EB}" destId="{AFE6D8D2-E4DA-4400-A436-2CEE525ED716}" srcOrd="0" destOrd="0" presId="urn:microsoft.com/office/officeart/2005/8/layout/radial1"/>
    <dgm:cxn modelId="{529FDF91-489C-45A8-BAD1-8BAC696EFC14}" type="presOf" srcId="{545C275F-D73F-4A47-BADD-C70F80794AA4}" destId="{D9E64582-268C-4482-BA17-FCE87A10EC6F}" srcOrd="0" destOrd="0" presId="urn:microsoft.com/office/officeart/2005/8/layout/radial1"/>
    <dgm:cxn modelId="{D000B395-0E9D-4599-9A6E-DD8A03768D28}" type="presOf" srcId="{8BC2E430-D93F-40C3-9A0A-9B9BD3006472}" destId="{3B46F3AF-3F4F-4E56-8DDE-B95C41A478F5}" srcOrd="1" destOrd="0" presId="urn:microsoft.com/office/officeart/2005/8/layout/radial1"/>
    <dgm:cxn modelId="{D7471DA2-03CF-43E0-BB23-C63F405887EE}" srcId="{600338B3-21E0-4912-BC07-E2929D3B6563}" destId="{213945E9-5D7A-4CE2-957A-28C6040B279B}" srcOrd="2" destOrd="0" parTransId="{690057ED-16DF-4D85-87D1-63CA36B70EA5}" sibTransId="{51B557CD-C92F-4EAF-8E54-337E333287A1}"/>
    <dgm:cxn modelId="{4ECDF1B5-DDD2-4991-9069-D359C83FFF30}" type="presOf" srcId="{CC91F800-1A24-4E69-A693-A797DE730AC4}" destId="{CE142EEC-4CA5-4432-A54C-7D8586A9B6DC}" srcOrd="0" destOrd="0" presId="urn:microsoft.com/office/officeart/2005/8/layout/radial1"/>
    <dgm:cxn modelId="{667E9EBC-8A7E-4364-BA43-C26EE238A02B}" type="presOf" srcId="{690057ED-16DF-4D85-87D1-63CA36B70EA5}" destId="{695881EF-E05B-45AA-B8E2-171D90C45984}" srcOrd="1" destOrd="0" presId="urn:microsoft.com/office/officeart/2005/8/layout/radial1"/>
    <dgm:cxn modelId="{F3FC87C5-ACC2-4A2C-B851-5A4B7ABA32AC}" srcId="{600338B3-21E0-4912-BC07-E2929D3B6563}" destId="{CFAA2A77-629E-4D12-B945-213B0F65D2EB}" srcOrd="3" destOrd="0" parTransId="{7A770E69-FF0F-484F-BA14-F61A29AA0EF1}" sibTransId="{14234045-2C93-4EBF-AD2D-149A548EC7A2}"/>
    <dgm:cxn modelId="{B7DEDFCD-801C-44D2-B39E-2EFA669E5F31}" type="presOf" srcId="{1512C1CE-F760-43C5-92B8-BF3622036CB9}" destId="{CC077111-6B94-4538-86AD-3A2D6F78D10B}" srcOrd="0" destOrd="0" presId="urn:microsoft.com/office/officeart/2005/8/layout/radial1"/>
    <dgm:cxn modelId="{EC2C5DD5-0C04-4A9F-8E71-3A0AB16928EC}" type="presOf" srcId="{690057ED-16DF-4D85-87D1-63CA36B70EA5}" destId="{D7745482-89E4-48CB-AA55-D053BE30200F}" srcOrd="0" destOrd="0" presId="urn:microsoft.com/office/officeart/2005/8/layout/radial1"/>
    <dgm:cxn modelId="{00961AED-31BD-4301-8ED1-1C76EEF197CB}" type="presOf" srcId="{75CADE02-027A-4A60-8DB4-695E14E66E58}" destId="{FC81C5CE-A628-4A58-BAF0-C5A916E7B391}" srcOrd="0" destOrd="0" presId="urn:microsoft.com/office/officeart/2005/8/layout/radial1"/>
    <dgm:cxn modelId="{2F765DF2-DF1B-49FF-A686-40DEB629C433}" type="presOf" srcId="{D15A987E-3981-493E-A16E-0B9FDAE13418}" destId="{C278BFFB-FA84-4C40-B5B3-CB302A8EABAB}" srcOrd="1" destOrd="0" presId="urn:microsoft.com/office/officeart/2005/8/layout/radial1"/>
    <dgm:cxn modelId="{D808D496-DF70-4A6E-BCC7-2C3BA3A6731E}" type="presParOf" srcId="{D9E64582-268C-4482-BA17-FCE87A10EC6F}" destId="{99F4C28B-5A56-482A-AC5A-83A69CEA7BEF}" srcOrd="0" destOrd="0" presId="urn:microsoft.com/office/officeart/2005/8/layout/radial1"/>
    <dgm:cxn modelId="{DC0C2205-682C-4E45-B0BC-683F195A0BE9}" type="presParOf" srcId="{D9E64582-268C-4482-BA17-FCE87A10EC6F}" destId="{CC077111-6B94-4538-86AD-3A2D6F78D10B}" srcOrd="1" destOrd="0" presId="urn:microsoft.com/office/officeart/2005/8/layout/radial1"/>
    <dgm:cxn modelId="{85F388F1-0EEF-4377-AD89-1F378D927A0F}" type="presParOf" srcId="{CC077111-6B94-4538-86AD-3A2D6F78D10B}" destId="{D69C5C7A-1FDB-43C0-BB94-DDE7513F0E84}" srcOrd="0" destOrd="0" presId="urn:microsoft.com/office/officeart/2005/8/layout/radial1"/>
    <dgm:cxn modelId="{15B3444E-7BE6-4B11-9A70-BF31A6719104}" type="presParOf" srcId="{D9E64582-268C-4482-BA17-FCE87A10EC6F}" destId="{FC81C5CE-A628-4A58-BAF0-C5A916E7B391}" srcOrd="2" destOrd="0" presId="urn:microsoft.com/office/officeart/2005/8/layout/radial1"/>
    <dgm:cxn modelId="{BD93B2E1-114C-4618-8A62-76B59287CB79}" type="presParOf" srcId="{D9E64582-268C-4482-BA17-FCE87A10EC6F}" destId="{6916B1CC-D9AA-4A89-9126-6CF1300D5516}" srcOrd="3" destOrd="0" presId="urn:microsoft.com/office/officeart/2005/8/layout/radial1"/>
    <dgm:cxn modelId="{9C131057-BF2B-499A-BDF2-5E2AA3A94C05}" type="presParOf" srcId="{6916B1CC-D9AA-4A89-9126-6CF1300D5516}" destId="{C278BFFB-FA84-4C40-B5B3-CB302A8EABAB}" srcOrd="0" destOrd="0" presId="urn:microsoft.com/office/officeart/2005/8/layout/radial1"/>
    <dgm:cxn modelId="{FD452A24-F00E-4AB7-B34B-7278927F580C}" type="presParOf" srcId="{D9E64582-268C-4482-BA17-FCE87A10EC6F}" destId="{B8632475-42DD-4BD2-829A-9BF4745BAE0C}" srcOrd="4" destOrd="0" presId="urn:microsoft.com/office/officeart/2005/8/layout/radial1"/>
    <dgm:cxn modelId="{9A539235-B165-4DDE-894F-6C22746E35C1}" type="presParOf" srcId="{D9E64582-268C-4482-BA17-FCE87A10EC6F}" destId="{D7745482-89E4-48CB-AA55-D053BE30200F}" srcOrd="5" destOrd="0" presId="urn:microsoft.com/office/officeart/2005/8/layout/radial1"/>
    <dgm:cxn modelId="{B5836007-DA32-4E21-9973-EEF3FA473327}" type="presParOf" srcId="{D7745482-89E4-48CB-AA55-D053BE30200F}" destId="{695881EF-E05B-45AA-B8E2-171D90C45984}" srcOrd="0" destOrd="0" presId="urn:microsoft.com/office/officeart/2005/8/layout/radial1"/>
    <dgm:cxn modelId="{333A223D-6F9C-475D-AFDA-6DB5AE86038D}" type="presParOf" srcId="{D9E64582-268C-4482-BA17-FCE87A10EC6F}" destId="{2D331E7E-E5C7-4293-B938-D50FEBC5121E}" srcOrd="6" destOrd="0" presId="urn:microsoft.com/office/officeart/2005/8/layout/radial1"/>
    <dgm:cxn modelId="{257A8B81-F6F8-4AB9-AB7F-73F3D2615CF2}" type="presParOf" srcId="{D9E64582-268C-4482-BA17-FCE87A10EC6F}" destId="{85BBDE0B-7479-4C8F-9A31-8CB8B6D05B35}" srcOrd="7" destOrd="0" presId="urn:microsoft.com/office/officeart/2005/8/layout/radial1"/>
    <dgm:cxn modelId="{775C48A4-53B0-4E0E-982A-511E3A0998EA}" type="presParOf" srcId="{85BBDE0B-7479-4C8F-9A31-8CB8B6D05B35}" destId="{EE3152CF-1E76-45FA-A6AD-5E74569F1CE0}" srcOrd="0" destOrd="0" presId="urn:microsoft.com/office/officeart/2005/8/layout/radial1"/>
    <dgm:cxn modelId="{35FA006A-D160-4CAF-8264-A5BF74A16FAA}" type="presParOf" srcId="{D9E64582-268C-4482-BA17-FCE87A10EC6F}" destId="{AFE6D8D2-E4DA-4400-A436-2CEE525ED716}" srcOrd="8" destOrd="0" presId="urn:microsoft.com/office/officeart/2005/8/layout/radial1"/>
    <dgm:cxn modelId="{D8AB7230-7FB1-4628-A4D8-BF2840163A23}" type="presParOf" srcId="{D9E64582-268C-4482-BA17-FCE87A10EC6F}" destId="{BD1B3062-DD62-4270-BC96-FFA53BFA7217}" srcOrd="9" destOrd="0" presId="urn:microsoft.com/office/officeart/2005/8/layout/radial1"/>
    <dgm:cxn modelId="{C049989D-0890-4FB9-9645-536BEE3976E7}" type="presParOf" srcId="{BD1B3062-DD62-4270-BC96-FFA53BFA7217}" destId="{3B46F3AF-3F4F-4E56-8DDE-B95C41A478F5}" srcOrd="0" destOrd="0" presId="urn:microsoft.com/office/officeart/2005/8/layout/radial1"/>
    <dgm:cxn modelId="{BEB3BEF9-10FE-48EA-BC3C-ED81727AEAA0}" type="presParOf" srcId="{D9E64582-268C-4482-BA17-FCE87A10EC6F}" destId="{CE142EEC-4CA5-4432-A54C-7D8586A9B6DC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9DB050-E07D-43BE-A5F9-FD4FA6A54FF0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A10D9ED8-7703-4897-AE6C-60D9B391BB09}">
      <dgm:prSet phldrT="[Text]"/>
      <dgm:spPr/>
      <dgm:t>
        <a:bodyPr/>
        <a:lstStyle/>
        <a:p>
          <a:r>
            <a:rPr lang="en-GB" dirty="0"/>
            <a:t>Dormant</a:t>
          </a:r>
        </a:p>
      </dgm:t>
    </dgm:pt>
    <dgm:pt modelId="{A89ABC46-75D0-4AD7-A99E-3E83C7C97536}" type="parTrans" cxnId="{D568B877-9A08-4CB9-A2E8-B9CD64AC60AC}">
      <dgm:prSet/>
      <dgm:spPr/>
      <dgm:t>
        <a:bodyPr/>
        <a:lstStyle/>
        <a:p>
          <a:endParaRPr lang="en-GB"/>
        </a:p>
      </dgm:t>
    </dgm:pt>
    <dgm:pt modelId="{B539E264-33D7-400C-A440-323BBCE2C5B4}" type="sibTrans" cxnId="{D568B877-9A08-4CB9-A2E8-B9CD64AC60AC}">
      <dgm:prSet/>
      <dgm:spPr/>
      <dgm:t>
        <a:bodyPr/>
        <a:lstStyle/>
        <a:p>
          <a:endParaRPr lang="en-GB"/>
        </a:p>
      </dgm:t>
    </dgm:pt>
    <dgm:pt modelId="{924663F0-0620-413E-A0AE-1C2A4235D4C0}">
      <dgm:prSet phldrT="[Text]"/>
      <dgm:spPr/>
      <dgm:t>
        <a:bodyPr/>
        <a:lstStyle/>
        <a:p>
          <a:r>
            <a:rPr lang="en-GB" dirty="0"/>
            <a:t>Cross sell</a:t>
          </a:r>
        </a:p>
      </dgm:t>
    </dgm:pt>
    <dgm:pt modelId="{38FBBC98-D6AE-4AAC-A873-A5CAF1DDFAE7}" type="parTrans" cxnId="{1FA1DE9C-BFB3-43B2-B8EF-07C73F358B7F}">
      <dgm:prSet/>
      <dgm:spPr/>
      <dgm:t>
        <a:bodyPr/>
        <a:lstStyle/>
        <a:p>
          <a:endParaRPr lang="en-GB"/>
        </a:p>
      </dgm:t>
    </dgm:pt>
    <dgm:pt modelId="{C60B0642-E9F6-4A66-9BDA-36952E129AB2}" type="sibTrans" cxnId="{1FA1DE9C-BFB3-43B2-B8EF-07C73F358B7F}">
      <dgm:prSet/>
      <dgm:spPr/>
      <dgm:t>
        <a:bodyPr/>
        <a:lstStyle/>
        <a:p>
          <a:endParaRPr lang="en-GB"/>
        </a:p>
      </dgm:t>
    </dgm:pt>
    <dgm:pt modelId="{D4A7CD4F-4F8A-4553-A978-94173D2AC956}">
      <dgm:prSet/>
      <dgm:spPr/>
      <dgm:t>
        <a:bodyPr/>
        <a:lstStyle/>
        <a:p>
          <a:r>
            <a:rPr lang="en-GB" dirty="0"/>
            <a:t>Lapsed</a:t>
          </a:r>
        </a:p>
      </dgm:t>
    </dgm:pt>
    <dgm:pt modelId="{C21FDE69-F568-4691-9F46-CCEE10BB22A2}" type="parTrans" cxnId="{D9A57A8F-849F-4DDE-8326-2A9B3A39A212}">
      <dgm:prSet/>
      <dgm:spPr/>
      <dgm:t>
        <a:bodyPr/>
        <a:lstStyle/>
        <a:p>
          <a:endParaRPr lang="en-GB"/>
        </a:p>
      </dgm:t>
    </dgm:pt>
    <dgm:pt modelId="{68FDB595-5661-44F7-9339-364935140BD4}" type="sibTrans" cxnId="{D9A57A8F-849F-4DDE-8326-2A9B3A39A212}">
      <dgm:prSet/>
      <dgm:spPr/>
      <dgm:t>
        <a:bodyPr/>
        <a:lstStyle/>
        <a:p>
          <a:endParaRPr lang="en-GB"/>
        </a:p>
      </dgm:t>
    </dgm:pt>
    <dgm:pt modelId="{CC467D72-C1BF-46BB-A2E6-B2190196941F}">
      <dgm:prSet/>
      <dgm:spPr/>
      <dgm:t>
        <a:bodyPr/>
        <a:lstStyle/>
        <a:p>
          <a:r>
            <a:rPr lang="en-GB" dirty="0"/>
            <a:t>Similar</a:t>
          </a:r>
        </a:p>
      </dgm:t>
    </dgm:pt>
    <dgm:pt modelId="{E02B0E27-B3FF-4CD4-8AB2-1E9C50146DF3}" type="parTrans" cxnId="{C5C6E32C-465C-408C-ABBF-D2A199AC2376}">
      <dgm:prSet/>
      <dgm:spPr/>
      <dgm:t>
        <a:bodyPr/>
        <a:lstStyle/>
        <a:p>
          <a:endParaRPr lang="en-GB"/>
        </a:p>
      </dgm:t>
    </dgm:pt>
    <dgm:pt modelId="{4F069B2A-423B-4BC8-956F-0ADA7C2671F1}" type="sibTrans" cxnId="{C5C6E32C-465C-408C-ABBF-D2A199AC2376}">
      <dgm:prSet/>
      <dgm:spPr/>
      <dgm:t>
        <a:bodyPr/>
        <a:lstStyle/>
        <a:p>
          <a:endParaRPr lang="en-GB"/>
        </a:p>
      </dgm:t>
    </dgm:pt>
    <dgm:pt modelId="{BD98A7C7-3331-4AE8-9391-1867D1D7B0F1}">
      <dgm:prSet phldrT="[Text]"/>
      <dgm:spPr/>
      <dgm:t>
        <a:bodyPr/>
        <a:lstStyle/>
        <a:p>
          <a:r>
            <a:rPr lang="en-GB" dirty="0"/>
            <a:t>Existing</a:t>
          </a:r>
        </a:p>
      </dgm:t>
    </dgm:pt>
    <dgm:pt modelId="{B3FD6468-0EC5-485B-9A3C-0BA323D7D007}" type="sibTrans" cxnId="{A072AE8C-1CFF-43D0-B083-98B6DDD8806E}">
      <dgm:prSet/>
      <dgm:spPr/>
      <dgm:t>
        <a:bodyPr/>
        <a:lstStyle/>
        <a:p>
          <a:endParaRPr lang="en-GB"/>
        </a:p>
      </dgm:t>
    </dgm:pt>
    <dgm:pt modelId="{5B3236D0-CC21-4444-9F42-8E67269E7AF5}" type="parTrans" cxnId="{A072AE8C-1CFF-43D0-B083-98B6DDD8806E}">
      <dgm:prSet/>
      <dgm:spPr/>
      <dgm:t>
        <a:bodyPr/>
        <a:lstStyle/>
        <a:p>
          <a:endParaRPr lang="en-GB"/>
        </a:p>
      </dgm:t>
    </dgm:pt>
    <dgm:pt modelId="{E763878C-90F1-4654-9997-CDAC76529E9A}" type="pres">
      <dgm:prSet presAssocID="{899DB050-E07D-43BE-A5F9-FD4FA6A54FF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156720C-233A-49FB-94F7-EC9DEF597DB9}" type="pres">
      <dgm:prSet presAssocID="{CC467D72-C1BF-46BB-A2E6-B2190196941F}" presName="circle1" presStyleLbl="node1" presStyleIdx="0" presStyleCnt="5"/>
      <dgm:spPr/>
    </dgm:pt>
    <dgm:pt modelId="{CA491329-E166-4D5F-B7A9-C0BC46AE90A2}" type="pres">
      <dgm:prSet presAssocID="{CC467D72-C1BF-46BB-A2E6-B2190196941F}" presName="space" presStyleCnt="0"/>
      <dgm:spPr/>
    </dgm:pt>
    <dgm:pt modelId="{6B6BB5B3-6E3A-4164-B4F4-26DB9F370D8D}" type="pres">
      <dgm:prSet presAssocID="{CC467D72-C1BF-46BB-A2E6-B2190196941F}" presName="rect1" presStyleLbl="alignAcc1" presStyleIdx="0" presStyleCnt="5" custLinFactNeighborX="420" custLinFactNeighborY="1840"/>
      <dgm:spPr/>
    </dgm:pt>
    <dgm:pt modelId="{5D594DAD-8177-4805-85C9-7A0D8BE3CECC}" type="pres">
      <dgm:prSet presAssocID="{A10D9ED8-7703-4897-AE6C-60D9B391BB09}" presName="vertSpace2" presStyleLbl="node1" presStyleIdx="0" presStyleCnt="5"/>
      <dgm:spPr/>
    </dgm:pt>
    <dgm:pt modelId="{09AE8669-2C68-4B22-B6E9-52D506303D5D}" type="pres">
      <dgm:prSet presAssocID="{A10D9ED8-7703-4897-AE6C-60D9B391BB09}" presName="circle2" presStyleLbl="node1" presStyleIdx="1" presStyleCnt="5"/>
      <dgm:spPr/>
    </dgm:pt>
    <dgm:pt modelId="{C8EB72BF-26A1-4CAA-AFDD-B9DF5E5BACBA}" type="pres">
      <dgm:prSet presAssocID="{A10D9ED8-7703-4897-AE6C-60D9B391BB09}" presName="rect2" presStyleLbl="alignAcc1" presStyleIdx="1" presStyleCnt="5"/>
      <dgm:spPr/>
    </dgm:pt>
    <dgm:pt modelId="{816F3B66-38AB-43BA-A484-9C2303D59E01}" type="pres">
      <dgm:prSet presAssocID="{D4A7CD4F-4F8A-4553-A978-94173D2AC956}" presName="vertSpace3" presStyleLbl="node1" presStyleIdx="1" presStyleCnt="5"/>
      <dgm:spPr/>
    </dgm:pt>
    <dgm:pt modelId="{2BE36E60-8CC8-4792-AD7D-49F53C9D8E86}" type="pres">
      <dgm:prSet presAssocID="{D4A7CD4F-4F8A-4553-A978-94173D2AC956}" presName="circle3" presStyleLbl="node1" presStyleIdx="2" presStyleCnt="5"/>
      <dgm:spPr/>
    </dgm:pt>
    <dgm:pt modelId="{D8B8E650-38E5-4C0F-AD9A-3E5FA86D1C02}" type="pres">
      <dgm:prSet presAssocID="{D4A7CD4F-4F8A-4553-A978-94173D2AC956}" presName="rect3" presStyleLbl="alignAcc1" presStyleIdx="2" presStyleCnt="5"/>
      <dgm:spPr/>
    </dgm:pt>
    <dgm:pt modelId="{2D7C9043-B2FC-4EB9-AE89-3D278907B27E}" type="pres">
      <dgm:prSet presAssocID="{924663F0-0620-413E-A0AE-1C2A4235D4C0}" presName="vertSpace4" presStyleLbl="node1" presStyleIdx="2" presStyleCnt="5"/>
      <dgm:spPr/>
    </dgm:pt>
    <dgm:pt modelId="{0843F55F-77D2-469C-A8D7-2872B31D9000}" type="pres">
      <dgm:prSet presAssocID="{924663F0-0620-413E-A0AE-1C2A4235D4C0}" presName="circle4" presStyleLbl="node1" presStyleIdx="3" presStyleCnt="5"/>
      <dgm:spPr/>
    </dgm:pt>
    <dgm:pt modelId="{F3DFE077-8A42-4F5D-859D-976A78B068A2}" type="pres">
      <dgm:prSet presAssocID="{924663F0-0620-413E-A0AE-1C2A4235D4C0}" presName="rect4" presStyleLbl="alignAcc1" presStyleIdx="3" presStyleCnt="5"/>
      <dgm:spPr/>
    </dgm:pt>
    <dgm:pt modelId="{5CD87EB3-50B1-4D6F-B1D4-642E477FB54A}" type="pres">
      <dgm:prSet presAssocID="{BD98A7C7-3331-4AE8-9391-1867D1D7B0F1}" presName="vertSpace5" presStyleLbl="node1" presStyleIdx="3" presStyleCnt="5"/>
      <dgm:spPr/>
    </dgm:pt>
    <dgm:pt modelId="{44E1272B-B826-4DF5-A41C-D2AF5AE5CB81}" type="pres">
      <dgm:prSet presAssocID="{BD98A7C7-3331-4AE8-9391-1867D1D7B0F1}" presName="circle5" presStyleLbl="node1" presStyleIdx="4" presStyleCnt="5"/>
      <dgm:spPr/>
    </dgm:pt>
    <dgm:pt modelId="{C818FFEE-6B24-4353-A6A9-6BCAB6790F46}" type="pres">
      <dgm:prSet presAssocID="{BD98A7C7-3331-4AE8-9391-1867D1D7B0F1}" presName="rect5" presStyleLbl="alignAcc1" presStyleIdx="4" presStyleCnt="5"/>
      <dgm:spPr/>
    </dgm:pt>
    <dgm:pt modelId="{6712BC32-6E23-402B-9714-2115A367BEF6}" type="pres">
      <dgm:prSet presAssocID="{CC467D72-C1BF-46BB-A2E6-B2190196941F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E7C54096-0A92-4125-9987-4D12FF85CAD2}" type="pres">
      <dgm:prSet presAssocID="{A10D9ED8-7703-4897-AE6C-60D9B391BB09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CEB14846-D029-4E24-84BD-CCDADCFAF928}" type="pres">
      <dgm:prSet presAssocID="{D4A7CD4F-4F8A-4553-A978-94173D2AC956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BD483B45-0C9D-44FB-9F4A-8D520A27D43A}" type="pres">
      <dgm:prSet presAssocID="{924663F0-0620-413E-A0AE-1C2A4235D4C0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9EED6141-3EC2-4701-AC7E-C04C20C233D4}" type="pres">
      <dgm:prSet presAssocID="{BD98A7C7-3331-4AE8-9391-1867D1D7B0F1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A1F45105-9DD0-4118-BE70-432CBF2E2DD1}" type="presOf" srcId="{924663F0-0620-413E-A0AE-1C2A4235D4C0}" destId="{BD483B45-0C9D-44FB-9F4A-8D520A27D43A}" srcOrd="1" destOrd="0" presId="urn:microsoft.com/office/officeart/2005/8/layout/target3"/>
    <dgm:cxn modelId="{C5C6E32C-465C-408C-ABBF-D2A199AC2376}" srcId="{899DB050-E07D-43BE-A5F9-FD4FA6A54FF0}" destId="{CC467D72-C1BF-46BB-A2E6-B2190196941F}" srcOrd="0" destOrd="0" parTransId="{E02B0E27-B3FF-4CD4-8AB2-1E9C50146DF3}" sibTransId="{4F069B2A-423B-4BC8-956F-0ADA7C2671F1}"/>
    <dgm:cxn modelId="{412FEC5F-2714-4ED4-9BB9-557965EF3CEF}" type="presOf" srcId="{A10D9ED8-7703-4897-AE6C-60D9B391BB09}" destId="{E7C54096-0A92-4125-9987-4D12FF85CAD2}" srcOrd="1" destOrd="0" presId="urn:microsoft.com/office/officeart/2005/8/layout/target3"/>
    <dgm:cxn modelId="{B0ABFA50-7849-4564-B635-26AA043D84D5}" type="presOf" srcId="{CC467D72-C1BF-46BB-A2E6-B2190196941F}" destId="{6712BC32-6E23-402B-9714-2115A367BEF6}" srcOrd="1" destOrd="0" presId="urn:microsoft.com/office/officeart/2005/8/layout/target3"/>
    <dgm:cxn modelId="{46900F53-91C6-4377-8AE0-AE94893BBA78}" type="presOf" srcId="{899DB050-E07D-43BE-A5F9-FD4FA6A54FF0}" destId="{E763878C-90F1-4654-9997-CDAC76529E9A}" srcOrd="0" destOrd="0" presId="urn:microsoft.com/office/officeart/2005/8/layout/target3"/>
    <dgm:cxn modelId="{D568B877-9A08-4CB9-A2E8-B9CD64AC60AC}" srcId="{899DB050-E07D-43BE-A5F9-FD4FA6A54FF0}" destId="{A10D9ED8-7703-4897-AE6C-60D9B391BB09}" srcOrd="1" destOrd="0" parTransId="{A89ABC46-75D0-4AD7-A99E-3E83C7C97536}" sibTransId="{B539E264-33D7-400C-A440-323BBCE2C5B4}"/>
    <dgm:cxn modelId="{52281C79-657B-4574-9F6D-EBD48B8BBF0A}" type="presOf" srcId="{BD98A7C7-3331-4AE8-9391-1867D1D7B0F1}" destId="{9EED6141-3EC2-4701-AC7E-C04C20C233D4}" srcOrd="1" destOrd="0" presId="urn:microsoft.com/office/officeart/2005/8/layout/target3"/>
    <dgm:cxn modelId="{A072AE8C-1CFF-43D0-B083-98B6DDD8806E}" srcId="{899DB050-E07D-43BE-A5F9-FD4FA6A54FF0}" destId="{BD98A7C7-3331-4AE8-9391-1867D1D7B0F1}" srcOrd="4" destOrd="0" parTransId="{5B3236D0-CC21-4444-9F42-8E67269E7AF5}" sibTransId="{B3FD6468-0EC5-485B-9A3C-0BA323D7D007}"/>
    <dgm:cxn modelId="{D9A57A8F-849F-4DDE-8326-2A9B3A39A212}" srcId="{899DB050-E07D-43BE-A5F9-FD4FA6A54FF0}" destId="{D4A7CD4F-4F8A-4553-A978-94173D2AC956}" srcOrd="2" destOrd="0" parTransId="{C21FDE69-F568-4691-9F46-CCEE10BB22A2}" sibTransId="{68FDB595-5661-44F7-9339-364935140BD4}"/>
    <dgm:cxn modelId="{FC958F90-A2D5-443C-A67B-614DB84746CB}" type="presOf" srcId="{CC467D72-C1BF-46BB-A2E6-B2190196941F}" destId="{6B6BB5B3-6E3A-4164-B4F4-26DB9F370D8D}" srcOrd="0" destOrd="0" presId="urn:microsoft.com/office/officeart/2005/8/layout/target3"/>
    <dgm:cxn modelId="{9AEA0692-F04E-48F3-A68A-896D6AAD44EC}" type="presOf" srcId="{A10D9ED8-7703-4897-AE6C-60D9B391BB09}" destId="{C8EB72BF-26A1-4CAA-AFDD-B9DF5E5BACBA}" srcOrd="0" destOrd="0" presId="urn:microsoft.com/office/officeart/2005/8/layout/target3"/>
    <dgm:cxn modelId="{1FA1DE9C-BFB3-43B2-B8EF-07C73F358B7F}" srcId="{899DB050-E07D-43BE-A5F9-FD4FA6A54FF0}" destId="{924663F0-0620-413E-A0AE-1C2A4235D4C0}" srcOrd="3" destOrd="0" parTransId="{38FBBC98-D6AE-4AAC-A873-A5CAF1DDFAE7}" sibTransId="{C60B0642-E9F6-4A66-9BDA-36952E129AB2}"/>
    <dgm:cxn modelId="{7DEA4FB5-B978-4EB2-99EF-6F8809EC8659}" type="presOf" srcId="{924663F0-0620-413E-A0AE-1C2A4235D4C0}" destId="{F3DFE077-8A42-4F5D-859D-976A78B068A2}" srcOrd="0" destOrd="0" presId="urn:microsoft.com/office/officeart/2005/8/layout/target3"/>
    <dgm:cxn modelId="{07DDACB5-4B41-4145-9F92-D74C8C1047FB}" type="presOf" srcId="{D4A7CD4F-4F8A-4553-A978-94173D2AC956}" destId="{D8B8E650-38E5-4C0F-AD9A-3E5FA86D1C02}" srcOrd="0" destOrd="0" presId="urn:microsoft.com/office/officeart/2005/8/layout/target3"/>
    <dgm:cxn modelId="{60DD2CC9-C6F5-48D1-B91A-FCADAD842054}" type="presOf" srcId="{BD98A7C7-3331-4AE8-9391-1867D1D7B0F1}" destId="{C818FFEE-6B24-4353-A6A9-6BCAB6790F46}" srcOrd="0" destOrd="0" presId="urn:microsoft.com/office/officeart/2005/8/layout/target3"/>
    <dgm:cxn modelId="{BA29FAD8-0AAB-4671-AE03-4BE74512BC50}" type="presOf" srcId="{D4A7CD4F-4F8A-4553-A978-94173D2AC956}" destId="{CEB14846-D029-4E24-84BD-CCDADCFAF928}" srcOrd="1" destOrd="0" presId="urn:microsoft.com/office/officeart/2005/8/layout/target3"/>
    <dgm:cxn modelId="{D82FC22C-173D-41F1-8DC6-D073B2C9936D}" type="presParOf" srcId="{E763878C-90F1-4654-9997-CDAC76529E9A}" destId="{C156720C-233A-49FB-94F7-EC9DEF597DB9}" srcOrd="0" destOrd="0" presId="urn:microsoft.com/office/officeart/2005/8/layout/target3"/>
    <dgm:cxn modelId="{D0C2F5DD-4F97-44C1-9971-431CFA3A324C}" type="presParOf" srcId="{E763878C-90F1-4654-9997-CDAC76529E9A}" destId="{CA491329-E166-4D5F-B7A9-C0BC46AE90A2}" srcOrd="1" destOrd="0" presId="urn:microsoft.com/office/officeart/2005/8/layout/target3"/>
    <dgm:cxn modelId="{74C11EF9-ADD6-493E-8DC1-67F7F20422E6}" type="presParOf" srcId="{E763878C-90F1-4654-9997-CDAC76529E9A}" destId="{6B6BB5B3-6E3A-4164-B4F4-26DB9F370D8D}" srcOrd="2" destOrd="0" presId="urn:microsoft.com/office/officeart/2005/8/layout/target3"/>
    <dgm:cxn modelId="{AED43A70-5B45-4A79-A8F3-28FFEE3176E1}" type="presParOf" srcId="{E763878C-90F1-4654-9997-CDAC76529E9A}" destId="{5D594DAD-8177-4805-85C9-7A0D8BE3CECC}" srcOrd="3" destOrd="0" presId="urn:microsoft.com/office/officeart/2005/8/layout/target3"/>
    <dgm:cxn modelId="{854F9DDB-CC18-4F81-898B-A807ECE92107}" type="presParOf" srcId="{E763878C-90F1-4654-9997-CDAC76529E9A}" destId="{09AE8669-2C68-4B22-B6E9-52D506303D5D}" srcOrd="4" destOrd="0" presId="urn:microsoft.com/office/officeart/2005/8/layout/target3"/>
    <dgm:cxn modelId="{10C41374-ABF8-4DA4-9281-FC59DDAB20C9}" type="presParOf" srcId="{E763878C-90F1-4654-9997-CDAC76529E9A}" destId="{C8EB72BF-26A1-4CAA-AFDD-B9DF5E5BACBA}" srcOrd="5" destOrd="0" presId="urn:microsoft.com/office/officeart/2005/8/layout/target3"/>
    <dgm:cxn modelId="{D44D1DC5-304A-4944-B64A-CBEFFD1FFA1A}" type="presParOf" srcId="{E763878C-90F1-4654-9997-CDAC76529E9A}" destId="{816F3B66-38AB-43BA-A484-9C2303D59E01}" srcOrd="6" destOrd="0" presId="urn:microsoft.com/office/officeart/2005/8/layout/target3"/>
    <dgm:cxn modelId="{3232A45B-A980-444F-AD72-0BBF55708223}" type="presParOf" srcId="{E763878C-90F1-4654-9997-CDAC76529E9A}" destId="{2BE36E60-8CC8-4792-AD7D-49F53C9D8E86}" srcOrd="7" destOrd="0" presId="urn:microsoft.com/office/officeart/2005/8/layout/target3"/>
    <dgm:cxn modelId="{35DF7EFC-33B5-4F85-A900-CF2BC8F5CDB2}" type="presParOf" srcId="{E763878C-90F1-4654-9997-CDAC76529E9A}" destId="{D8B8E650-38E5-4C0F-AD9A-3E5FA86D1C02}" srcOrd="8" destOrd="0" presId="urn:microsoft.com/office/officeart/2005/8/layout/target3"/>
    <dgm:cxn modelId="{DBCDD37E-5017-4636-B521-3C14988B0C70}" type="presParOf" srcId="{E763878C-90F1-4654-9997-CDAC76529E9A}" destId="{2D7C9043-B2FC-4EB9-AE89-3D278907B27E}" srcOrd="9" destOrd="0" presId="urn:microsoft.com/office/officeart/2005/8/layout/target3"/>
    <dgm:cxn modelId="{33ED5524-694E-4FFF-ABBE-A4330EDE4A86}" type="presParOf" srcId="{E763878C-90F1-4654-9997-CDAC76529E9A}" destId="{0843F55F-77D2-469C-A8D7-2872B31D9000}" srcOrd="10" destOrd="0" presId="urn:microsoft.com/office/officeart/2005/8/layout/target3"/>
    <dgm:cxn modelId="{1D4AF84E-71BD-40E9-95C6-96FBAF68C86A}" type="presParOf" srcId="{E763878C-90F1-4654-9997-CDAC76529E9A}" destId="{F3DFE077-8A42-4F5D-859D-976A78B068A2}" srcOrd="11" destOrd="0" presId="urn:microsoft.com/office/officeart/2005/8/layout/target3"/>
    <dgm:cxn modelId="{238D8279-DDB6-4981-BEF5-6B3D2415B41C}" type="presParOf" srcId="{E763878C-90F1-4654-9997-CDAC76529E9A}" destId="{5CD87EB3-50B1-4D6F-B1D4-642E477FB54A}" srcOrd="12" destOrd="0" presId="urn:microsoft.com/office/officeart/2005/8/layout/target3"/>
    <dgm:cxn modelId="{713F2D27-1A51-4DFB-8F37-2738695476E6}" type="presParOf" srcId="{E763878C-90F1-4654-9997-CDAC76529E9A}" destId="{44E1272B-B826-4DF5-A41C-D2AF5AE5CB81}" srcOrd="13" destOrd="0" presId="urn:microsoft.com/office/officeart/2005/8/layout/target3"/>
    <dgm:cxn modelId="{B783D23A-3D73-42FF-AFE1-550F5324AEB5}" type="presParOf" srcId="{E763878C-90F1-4654-9997-CDAC76529E9A}" destId="{C818FFEE-6B24-4353-A6A9-6BCAB6790F46}" srcOrd="14" destOrd="0" presId="urn:microsoft.com/office/officeart/2005/8/layout/target3"/>
    <dgm:cxn modelId="{7DE59B37-30B1-424A-A529-6AA0FA84DF31}" type="presParOf" srcId="{E763878C-90F1-4654-9997-CDAC76529E9A}" destId="{6712BC32-6E23-402B-9714-2115A367BEF6}" srcOrd="15" destOrd="0" presId="urn:microsoft.com/office/officeart/2005/8/layout/target3"/>
    <dgm:cxn modelId="{C568B08A-CDBA-476A-A9C9-20DFAE045E60}" type="presParOf" srcId="{E763878C-90F1-4654-9997-CDAC76529E9A}" destId="{E7C54096-0A92-4125-9987-4D12FF85CAD2}" srcOrd="16" destOrd="0" presId="urn:microsoft.com/office/officeart/2005/8/layout/target3"/>
    <dgm:cxn modelId="{1C34C23C-66D5-4EDB-954B-047B1A4659A7}" type="presParOf" srcId="{E763878C-90F1-4654-9997-CDAC76529E9A}" destId="{CEB14846-D029-4E24-84BD-CCDADCFAF928}" srcOrd="17" destOrd="0" presId="urn:microsoft.com/office/officeart/2005/8/layout/target3"/>
    <dgm:cxn modelId="{57C98BDE-5633-444A-978F-7098D3488B88}" type="presParOf" srcId="{E763878C-90F1-4654-9997-CDAC76529E9A}" destId="{BD483B45-0C9D-44FB-9F4A-8D520A27D43A}" srcOrd="18" destOrd="0" presId="urn:microsoft.com/office/officeart/2005/8/layout/target3"/>
    <dgm:cxn modelId="{52118CAB-65DF-411F-8FA8-C54BCA3BAC53}" type="presParOf" srcId="{E763878C-90F1-4654-9997-CDAC76529E9A}" destId="{9EED6141-3EC2-4701-AC7E-C04C20C233D4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E8AA8D-B1D8-44D4-81C6-50F4005C6501}" type="doc">
      <dgm:prSet loTypeId="urn:microsoft.com/office/officeart/2005/8/layout/pyramid1" loCatId="pyramid" qsTypeId="urn:microsoft.com/office/officeart/2005/8/quickstyle/3d3" qsCatId="3D" csTypeId="urn:microsoft.com/office/officeart/2005/8/colors/colorful3" csCatId="colorful" phldr="1"/>
      <dgm:spPr/>
    </dgm:pt>
    <dgm:pt modelId="{E0C57B50-4EF0-4FD0-BF88-CA1EAE8A5F34}">
      <dgm:prSet phldrT="[Text]"/>
      <dgm:spPr/>
      <dgm:t>
        <a:bodyPr/>
        <a:lstStyle/>
        <a:p>
          <a:endParaRPr lang="en-GB" b="1" dirty="0"/>
        </a:p>
        <a:p>
          <a:r>
            <a:rPr lang="en-GB" b="1" dirty="0"/>
            <a:t> </a:t>
          </a:r>
          <a:r>
            <a:rPr lang="en-GB" b="1" i="1" dirty="0">
              <a:latin typeface="Arial" pitchFamily="34" charset="0"/>
              <a:cs typeface="Arial" pitchFamily="34" charset="0"/>
            </a:rPr>
            <a:t>‘Head of/Director’</a:t>
          </a:r>
        </a:p>
        <a:p>
          <a:r>
            <a:rPr lang="en-GB" b="1" i="1" dirty="0">
              <a:latin typeface="Arial" pitchFamily="34" charset="0"/>
              <a:cs typeface="Arial" pitchFamily="34" charset="0"/>
            </a:rPr>
            <a:t>CTO</a:t>
          </a:r>
        </a:p>
        <a:p>
          <a:r>
            <a:rPr lang="en-GB" b="1" i="1" dirty="0">
              <a:latin typeface="Arial" pitchFamily="34" charset="0"/>
              <a:cs typeface="Arial" pitchFamily="34" charset="0"/>
            </a:rPr>
            <a:t>MD</a:t>
          </a:r>
        </a:p>
      </dgm:t>
    </dgm:pt>
    <dgm:pt modelId="{54F06513-6BB4-4046-B9CD-82528514F608}" type="parTrans" cxnId="{F21440D4-EDF9-4394-8A34-12D2B2071DA5}">
      <dgm:prSet/>
      <dgm:spPr/>
      <dgm:t>
        <a:bodyPr/>
        <a:lstStyle/>
        <a:p>
          <a:endParaRPr lang="en-GB"/>
        </a:p>
      </dgm:t>
    </dgm:pt>
    <dgm:pt modelId="{8A4AB2DE-B7DE-4E47-9952-CABE0E3C5EEC}" type="sibTrans" cxnId="{F21440D4-EDF9-4394-8A34-12D2B2071DA5}">
      <dgm:prSet/>
      <dgm:spPr/>
      <dgm:t>
        <a:bodyPr/>
        <a:lstStyle/>
        <a:p>
          <a:endParaRPr lang="en-GB"/>
        </a:p>
      </dgm:t>
    </dgm:pt>
    <dgm:pt modelId="{A9F150B7-81C2-4B45-94A5-24E918BB82B8}">
      <dgm:prSet phldrT="[Text]"/>
      <dgm:spPr/>
      <dgm:t>
        <a:bodyPr/>
        <a:lstStyle/>
        <a:p>
          <a:r>
            <a:rPr lang="en-GB">
              <a:latin typeface="Arial" pitchFamily="34" charset="0"/>
              <a:cs typeface="Arial" pitchFamily="34" charset="0"/>
            </a:rPr>
            <a:t>‘Senior </a:t>
          </a:r>
          <a:r>
            <a:rPr lang="en-GB" i="1">
              <a:latin typeface="Arial" pitchFamily="34" charset="0"/>
              <a:cs typeface="Arial" pitchFamily="34" charset="0"/>
            </a:rPr>
            <a:t>Manager’</a:t>
          </a:r>
        </a:p>
      </dgm:t>
    </dgm:pt>
    <dgm:pt modelId="{956D3EA1-C03F-49D1-A407-B96E18C4BB93}" type="parTrans" cxnId="{EFE8051B-2958-45A1-A5B9-C294AAB6B041}">
      <dgm:prSet/>
      <dgm:spPr/>
      <dgm:t>
        <a:bodyPr/>
        <a:lstStyle/>
        <a:p>
          <a:endParaRPr lang="en-GB"/>
        </a:p>
      </dgm:t>
    </dgm:pt>
    <dgm:pt modelId="{AE3865BB-5B34-4396-AD59-F0FCD60A3EC7}" type="sibTrans" cxnId="{EFE8051B-2958-45A1-A5B9-C294AAB6B041}">
      <dgm:prSet/>
      <dgm:spPr/>
      <dgm:t>
        <a:bodyPr/>
        <a:lstStyle/>
        <a:p>
          <a:endParaRPr lang="en-GB"/>
        </a:p>
      </dgm:t>
    </dgm:pt>
    <dgm:pt modelId="{37287395-83EA-47E9-9ABE-41C0CF0E6074}">
      <dgm:prSet phldrT="[Text]"/>
      <dgm:spPr/>
      <dgm:t>
        <a:bodyPr/>
        <a:lstStyle/>
        <a:p>
          <a:r>
            <a:rPr lang="en-GB" i="1">
              <a:latin typeface="Arial" pitchFamily="34" charset="0"/>
              <a:cs typeface="Arial" pitchFamily="34" charset="0"/>
            </a:rPr>
            <a:t>‘Reception, HR, Recruitment &amp; Candidates</a:t>
          </a:r>
        </a:p>
      </dgm:t>
    </dgm:pt>
    <dgm:pt modelId="{D7664E1C-00D6-4907-B4C7-0957E3905E7F}" type="parTrans" cxnId="{F368FC78-FDA6-48F8-93C5-D73AE506E0A6}">
      <dgm:prSet/>
      <dgm:spPr/>
      <dgm:t>
        <a:bodyPr/>
        <a:lstStyle/>
        <a:p>
          <a:endParaRPr lang="en-GB"/>
        </a:p>
      </dgm:t>
    </dgm:pt>
    <dgm:pt modelId="{739A4585-88D8-4C5C-ADD4-4DF556804289}" type="sibTrans" cxnId="{F368FC78-FDA6-48F8-93C5-D73AE506E0A6}">
      <dgm:prSet/>
      <dgm:spPr/>
      <dgm:t>
        <a:bodyPr/>
        <a:lstStyle/>
        <a:p>
          <a:endParaRPr lang="en-GB"/>
        </a:p>
      </dgm:t>
    </dgm:pt>
    <dgm:pt modelId="{23AB19D6-37FA-41D4-B5F6-5795F8EE35B2}" type="pres">
      <dgm:prSet presAssocID="{A8E8AA8D-B1D8-44D4-81C6-50F4005C6501}" presName="Name0" presStyleCnt="0">
        <dgm:presLayoutVars>
          <dgm:dir/>
          <dgm:animLvl val="lvl"/>
          <dgm:resizeHandles val="exact"/>
        </dgm:presLayoutVars>
      </dgm:prSet>
      <dgm:spPr/>
    </dgm:pt>
    <dgm:pt modelId="{A8F7D19D-9546-49BA-802A-CC7283D00611}" type="pres">
      <dgm:prSet presAssocID="{E0C57B50-4EF0-4FD0-BF88-CA1EAE8A5F34}" presName="Name8" presStyleCnt="0"/>
      <dgm:spPr/>
    </dgm:pt>
    <dgm:pt modelId="{DCC363AE-228C-4C40-A7E1-65E7B7DED64B}" type="pres">
      <dgm:prSet presAssocID="{E0C57B50-4EF0-4FD0-BF88-CA1EAE8A5F34}" presName="level" presStyleLbl="node1" presStyleIdx="0" presStyleCnt="3">
        <dgm:presLayoutVars>
          <dgm:chMax val="1"/>
          <dgm:bulletEnabled val="1"/>
        </dgm:presLayoutVars>
      </dgm:prSet>
      <dgm:spPr/>
    </dgm:pt>
    <dgm:pt modelId="{36CB4F5F-2774-4913-90E9-4E569AD3DEBB}" type="pres">
      <dgm:prSet presAssocID="{E0C57B50-4EF0-4FD0-BF88-CA1EAE8A5F3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68D12B4-442B-4689-B01D-FD93A1EA20B5}" type="pres">
      <dgm:prSet presAssocID="{A9F150B7-81C2-4B45-94A5-24E918BB82B8}" presName="Name8" presStyleCnt="0"/>
      <dgm:spPr/>
    </dgm:pt>
    <dgm:pt modelId="{49AC47E2-77C2-43DD-91EA-8CE245BB1E66}" type="pres">
      <dgm:prSet presAssocID="{A9F150B7-81C2-4B45-94A5-24E918BB82B8}" presName="level" presStyleLbl="node1" presStyleIdx="1" presStyleCnt="3">
        <dgm:presLayoutVars>
          <dgm:chMax val="1"/>
          <dgm:bulletEnabled val="1"/>
        </dgm:presLayoutVars>
      </dgm:prSet>
      <dgm:spPr/>
    </dgm:pt>
    <dgm:pt modelId="{4681F0A3-D615-4E8C-B737-7AFC17342203}" type="pres">
      <dgm:prSet presAssocID="{A9F150B7-81C2-4B45-94A5-24E918BB82B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26A6ECE-EF79-41B1-B75B-C2126224C18A}" type="pres">
      <dgm:prSet presAssocID="{37287395-83EA-47E9-9ABE-41C0CF0E6074}" presName="Name8" presStyleCnt="0"/>
      <dgm:spPr/>
    </dgm:pt>
    <dgm:pt modelId="{03166349-47A7-496F-92BF-457A76572C34}" type="pres">
      <dgm:prSet presAssocID="{37287395-83EA-47E9-9ABE-41C0CF0E6074}" presName="level" presStyleLbl="node1" presStyleIdx="2" presStyleCnt="3">
        <dgm:presLayoutVars>
          <dgm:chMax val="1"/>
          <dgm:bulletEnabled val="1"/>
        </dgm:presLayoutVars>
      </dgm:prSet>
      <dgm:spPr/>
    </dgm:pt>
    <dgm:pt modelId="{3D213988-6262-4395-9BF3-BF8A7B28EA7C}" type="pres">
      <dgm:prSet presAssocID="{37287395-83EA-47E9-9ABE-41C0CF0E607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16CB116-4B21-43AB-B8BC-24320FC62AE3}" type="presOf" srcId="{37287395-83EA-47E9-9ABE-41C0CF0E6074}" destId="{03166349-47A7-496F-92BF-457A76572C34}" srcOrd="0" destOrd="0" presId="urn:microsoft.com/office/officeart/2005/8/layout/pyramid1"/>
    <dgm:cxn modelId="{EFE8051B-2958-45A1-A5B9-C294AAB6B041}" srcId="{A8E8AA8D-B1D8-44D4-81C6-50F4005C6501}" destId="{A9F150B7-81C2-4B45-94A5-24E918BB82B8}" srcOrd="1" destOrd="0" parTransId="{956D3EA1-C03F-49D1-A407-B96E18C4BB93}" sibTransId="{AE3865BB-5B34-4396-AD59-F0FCD60A3EC7}"/>
    <dgm:cxn modelId="{852A6732-7FD6-4837-9484-5C4042453033}" type="presOf" srcId="{37287395-83EA-47E9-9ABE-41C0CF0E6074}" destId="{3D213988-6262-4395-9BF3-BF8A7B28EA7C}" srcOrd="1" destOrd="0" presId="urn:microsoft.com/office/officeart/2005/8/layout/pyramid1"/>
    <dgm:cxn modelId="{47C8994A-1D15-4D40-827C-751A6BCFC9C1}" type="presOf" srcId="{A9F150B7-81C2-4B45-94A5-24E918BB82B8}" destId="{4681F0A3-D615-4E8C-B737-7AFC17342203}" srcOrd="1" destOrd="0" presId="urn:microsoft.com/office/officeart/2005/8/layout/pyramid1"/>
    <dgm:cxn modelId="{F368FC78-FDA6-48F8-93C5-D73AE506E0A6}" srcId="{A8E8AA8D-B1D8-44D4-81C6-50F4005C6501}" destId="{37287395-83EA-47E9-9ABE-41C0CF0E6074}" srcOrd="2" destOrd="0" parTransId="{D7664E1C-00D6-4907-B4C7-0957E3905E7F}" sibTransId="{739A4585-88D8-4C5C-ADD4-4DF556804289}"/>
    <dgm:cxn modelId="{2F69A09A-ED7E-4B43-9596-BB6A99CE473F}" type="presOf" srcId="{E0C57B50-4EF0-4FD0-BF88-CA1EAE8A5F34}" destId="{36CB4F5F-2774-4913-90E9-4E569AD3DEBB}" srcOrd="1" destOrd="0" presId="urn:microsoft.com/office/officeart/2005/8/layout/pyramid1"/>
    <dgm:cxn modelId="{95C3ECC3-5D8C-40F3-9C62-19F95FCF03B8}" type="presOf" srcId="{A8E8AA8D-B1D8-44D4-81C6-50F4005C6501}" destId="{23AB19D6-37FA-41D4-B5F6-5795F8EE35B2}" srcOrd="0" destOrd="0" presId="urn:microsoft.com/office/officeart/2005/8/layout/pyramid1"/>
    <dgm:cxn modelId="{D66278CF-BDC5-43F7-8F5A-DBE2127916D7}" type="presOf" srcId="{E0C57B50-4EF0-4FD0-BF88-CA1EAE8A5F34}" destId="{DCC363AE-228C-4C40-A7E1-65E7B7DED64B}" srcOrd="0" destOrd="0" presId="urn:microsoft.com/office/officeart/2005/8/layout/pyramid1"/>
    <dgm:cxn modelId="{F21440D4-EDF9-4394-8A34-12D2B2071DA5}" srcId="{A8E8AA8D-B1D8-44D4-81C6-50F4005C6501}" destId="{E0C57B50-4EF0-4FD0-BF88-CA1EAE8A5F34}" srcOrd="0" destOrd="0" parTransId="{54F06513-6BB4-4046-B9CD-82528514F608}" sibTransId="{8A4AB2DE-B7DE-4E47-9952-CABE0E3C5EEC}"/>
    <dgm:cxn modelId="{4A541BE4-D075-4809-AB57-289578CC243B}" type="presOf" srcId="{A9F150B7-81C2-4B45-94A5-24E918BB82B8}" destId="{49AC47E2-77C2-43DD-91EA-8CE245BB1E66}" srcOrd="0" destOrd="0" presId="urn:microsoft.com/office/officeart/2005/8/layout/pyramid1"/>
    <dgm:cxn modelId="{7FE808E9-2474-4647-A9AD-4097C7D2C1B0}" type="presParOf" srcId="{23AB19D6-37FA-41D4-B5F6-5795F8EE35B2}" destId="{A8F7D19D-9546-49BA-802A-CC7283D00611}" srcOrd="0" destOrd="0" presId="urn:microsoft.com/office/officeart/2005/8/layout/pyramid1"/>
    <dgm:cxn modelId="{44DC27F9-BCD0-4EED-8E4A-07FAEECB4F68}" type="presParOf" srcId="{A8F7D19D-9546-49BA-802A-CC7283D00611}" destId="{DCC363AE-228C-4C40-A7E1-65E7B7DED64B}" srcOrd="0" destOrd="0" presId="urn:microsoft.com/office/officeart/2005/8/layout/pyramid1"/>
    <dgm:cxn modelId="{55FA77DD-DCD2-4DEB-BC5F-29E75089F185}" type="presParOf" srcId="{A8F7D19D-9546-49BA-802A-CC7283D00611}" destId="{36CB4F5F-2774-4913-90E9-4E569AD3DEBB}" srcOrd="1" destOrd="0" presId="urn:microsoft.com/office/officeart/2005/8/layout/pyramid1"/>
    <dgm:cxn modelId="{478762E8-40CC-408B-B339-830C699C40AB}" type="presParOf" srcId="{23AB19D6-37FA-41D4-B5F6-5795F8EE35B2}" destId="{F68D12B4-442B-4689-B01D-FD93A1EA20B5}" srcOrd="1" destOrd="0" presId="urn:microsoft.com/office/officeart/2005/8/layout/pyramid1"/>
    <dgm:cxn modelId="{EC091717-DE12-4709-B324-7A1DB31C344E}" type="presParOf" srcId="{F68D12B4-442B-4689-B01D-FD93A1EA20B5}" destId="{49AC47E2-77C2-43DD-91EA-8CE245BB1E66}" srcOrd="0" destOrd="0" presId="urn:microsoft.com/office/officeart/2005/8/layout/pyramid1"/>
    <dgm:cxn modelId="{74AC0943-B0EA-4FA1-897F-4FC1F8C05309}" type="presParOf" srcId="{F68D12B4-442B-4689-B01D-FD93A1EA20B5}" destId="{4681F0A3-D615-4E8C-B737-7AFC17342203}" srcOrd="1" destOrd="0" presId="urn:microsoft.com/office/officeart/2005/8/layout/pyramid1"/>
    <dgm:cxn modelId="{F4CFC321-A1B4-494D-AF3E-C9F2AB5209CC}" type="presParOf" srcId="{23AB19D6-37FA-41D4-B5F6-5795F8EE35B2}" destId="{126A6ECE-EF79-41B1-B75B-C2126224C18A}" srcOrd="2" destOrd="0" presId="urn:microsoft.com/office/officeart/2005/8/layout/pyramid1"/>
    <dgm:cxn modelId="{0B5B4308-46B8-4730-B6C5-1FCD2E574066}" type="presParOf" srcId="{126A6ECE-EF79-41B1-B75B-C2126224C18A}" destId="{03166349-47A7-496F-92BF-457A76572C34}" srcOrd="0" destOrd="0" presId="urn:microsoft.com/office/officeart/2005/8/layout/pyramid1"/>
    <dgm:cxn modelId="{127CFE0A-9399-4015-A8B2-9454CCD27CD7}" type="presParOf" srcId="{126A6ECE-EF79-41B1-B75B-C2126224C18A}" destId="{3D213988-6262-4395-9BF3-BF8A7B28EA7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4C28B-5A56-482A-AC5A-83A69CEA7BEF}">
      <dsp:nvSpPr>
        <dsp:cNvPr id="0" name=""/>
        <dsp:cNvSpPr/>
      </dsp:nvSpPr>
      <dsp:spPr>
        <a:xfrm>
          <a:off x="2082978" y="1362909"/>
          <a:ext cx="1767776" cy="15800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Large Business</a:t>
          </a:r>
        </a:p>
      </dsp:txBody>
      <dsp:txXfrm>
        <a:off x="2341863" y="1594300"/>
        <a:ext cx="1250006" cy="1117254"/>
      </dsp:txXfrm>
    </dsp:sp>
    <dsp:sp modelId="{CC077111-6B94-4538-86AD-3A2D6F78D10B}">
      <dsp:nvSpPr>
        <dsp:cNvPr id="0" name=""/>
        <dsp:cNvSpPr/>
      </dsp:nvSpPr>
      <dsp:spPr>
        <a:xfrm rot="16331793">
          <a:off x="2889958" y="1234244"/>
          <a:ext cx="222929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22929" y="177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b="1" kern="1200"/>
        </a:p>
      </dsp:txBody>
      <dsp:txXfrm>
        <a:off x="2995849" y="1246416"/>
        <a:ext cx="11146" cy="11146"/>
      </dsp:txXfrm>
    </dsp:sp>
    <dsp:sp modelId="{FC81C5CE-A628-4A58-BAF0-C5A916E7B391}">
      <dsp:nvSpPr>
        <dsp:cNvPr id="0" name=""/>
        <dsp:cNvSpPr/>
      </dsp:nvSpPr>
      <dsp:spPr>
        <a:xfrm>
          <a:off x="2490799" y="136965"/>
          <a:ext cx="1068274" cy="10039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Medium Sized Business</a:t>
          </a:r>
        </a:p>
      </dsp:txBody>
      <dsp:txXfrm>
        <a:off x="2647244" y="283993"/>
        <a:ext cx="755384" cy="709911"/>
      </dsp:txXfrm>
    </dsp:sp>
    <dsp:sp modelId="{6916B1CC-D9AA-4A89-9126-6CF1300D5516}">
      <dsp:nvSpPr>
        <dsp:cNvPr id="0" name=""/>
        <dsp:cNvSpPr/>
      </dsp:nvSpPr>
      <dsp:spPr>
        <a:xfrm rot="20662778">
          <a:off x="3806993" y="1874152"/>
          <a:ext cx="186986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186986" y="177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b="1" kern="1200"/>
        </a:p>
      </dsp:txBody>
      <dsp:txXfrm>
        <a:off x="3895811" y="1887223"/>
        <a:ext cx="9349" cy="9349"/>
      </dsp:txXfrm>
    </dsp:sp>
    <dsp:sp modelId="{B8632475-42DD-4BD2-829A-9BF4745BAE0C}">
      <dsp:nvSpPr>
        <dsp:cNvPr id="0" name=""/>
        <dsp:cNvSpPr/>
      </dsp:nvSpPr>
      <dsp:spPr>
        <a:xfrm>
          <a:off x="3958284" y="1285014"/>
          <a:ext cx="1110536" cy="87095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Medium Sized Business</a:t>
          </a:r>
        </a:p>
      </dsp:txBody>
      <dsp:txXfrm>
        <a:off x="4120918" y="1412562"/>
        <a:ext cx="785268" cy="615858"/>
      </dsp:txXfrm>
    </dsp:sp>
    <dsp:sp modelId="{D7745482-89E4-48CB-AA55-D053BE30200F}">
      <dsp:nvSpPr>
        <dsp:cNvPr id="0" name=""/>
        <dsp:cNvSpPr/>
      </dsp:nvSpPr>
      <dsp:spPr>
        <a:xfrm rot="3204681">
          <a:off x="3382919" y="2937852"/>
          <a:ext cx="359634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359634" y="177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b="1" kern="1200"/>
        </a:p>
      </dsp:txBody>
      <dsp:txXfrm>
        <a:off x="3553745" y="2946607"/>
        <a:ext cx="17981" cy="17981"/>
      </dsp:txXfrm>
    </dsp:sp>
    <dsp:sp modelId="{2D331E7E-E5C7-4293-B938-D50FEBC5121E}">
      <dsp:nvSpPr>
        <dsp:cNvPr id="0" name=""/>
        <dsp:cNvSpPr/>
      </dsp:nvSpPr>
      <dsp:spPr>
        <a:xfrm>
          <a:off x="3474670" y="3013730"/>
          <a:ext cx="940562" cy="91346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Medium Sized Business</a:t>
          </a:r>
        </a:p>
      </dsp:txBody>
      <dsp:txXfrm>
        <a:off x="3612412" y="3147504"/>
        <a:ext cx="665078" cy="645921"/>
      </dsp:txXfrm>
    </dsp:sp>
    <dsp:sp modelId="{85BBDE0B-7479-4C8F-9A31-8CB8B6D05B35}">
      <dsp:nvSpPr>
        <dsp:cNvPr id="0" name=""/>
        <dsp:cNvSpPr/>
      </dsp:nvSpPr>
      <dsp:spPr>
        <a:xfrm rot="7391585">
          <a:off x="2293083" y="2940259"/>
          <a:ext cx="29418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94187" y="177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b="1" kern="1200"/>
        </a:p>
      </dsp:txBody>
      <dsp:txXfrm rot="10800000">
        <a:off x="2432822" y="2950650"/>
        <a:ext cx="14709" cy="14709"/>
      </dsp:txXfrm>
    </dsp:sp>
    <dsp:sp modelId="{AFE6D8D2-E4DA-4400-A436-2CEE525ED716}">
      <dsp:nvSpPr>
        <dsp:cNvPr id="0" name=""/>
        <dsp:cNvSpPr/>
      </dsp:nvSpPr>
      <dsp:spPr>
        <a:xfrm>
          <a:off x="1617614" y="3013730"/>
          <a:ext cx="974614" cy="91346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Medium Sized Business</a:t>
          </a:r>
        </a:p>
      </dsp:txBody>
      <dsp:txXfrm>
        <a:off x="1760343" y="3147504"/>
        <a:ext cx="689156" cy="645921"/>
      </dsp:txXfrm>
    </dsp:sp>
    <dsp:sp modelId="{BD1B3062-DD62-4270-BC96-FFA53BFA7217}">
      <dsp:nvSpPr>
        <dsp:cNvPr id="0" name=""/>
        <dsp:cNvSpPr/>
      </dsp:nvSpPr>
      <dsp:spPr>
        <a:xfrm rot="11809162">
          <a:off x="2018446" y="1865648"/>
          <a:ext cx="113550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113550" y="177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b="1" kern="1200"/>
        </a:p>
      </dsp:txBody>
      <dsp:txXfrm rot="10800000">
        <a:off x="2072383" y="1880556"/>
        <a:ext cx="5677" cy="5677"/>
      </dsp:txXfrm>
    </dsp:sp>
    <dsp:sp modelId="{CE142EEC-4CA5-4432-A54C-7D8586A9B6DC}">
      <dsp:nvSpPr>
        <dsp:cNvPr id="0" name=""/>
        <dsp:cNvSpPr/>
      </dsp:nvSpPr>
      <dsp:spPr>
        <a:xfrm>
          <a:off x="1027179" y="1243377"/>
          <a:ext cx="1018283" cy="95422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Medium Sized Business</a:t>
          </a:r>
        </a:p>
      </dsp:txBody>
      <dsp:txXfrm>
        <a:off x="1176303" y="1383120"/>
        <a:ext cx="720035" cy="674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6720C-233A-49FB-94F7-EC9DEF597DB9}">
      <dsp:nvSpPr>
        <dsp:cNvPr id="0" name=""/>
        <dsp:cNvSpPr/>
      </dsp:nvSpPr>
      <dsp:spPr>
        <a:xfrm>
          <a:off x="0" y="0"/>
          <a:ext cx="4140200" cy="414020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BB5B3-6E3A-4164-B4F4-26DB9F370D8D}">
      <dsp:nvSpPr>
        <dsp:cNvPr id="0" name=""/>
        <dsp:cNvSpPr/>
      </dsp:nvSpPr>
      <dsp:spPr>
        <a:xfrm>
          <a:off x="2070100" y="0"/>
          <a:ext cx="6045200" cy="4140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Similar</a:t>
          </a:r>
        </a:p>
      </dsp:txBody>
      <dsp:txXfrm>
        <a:off x="2070100" y="0"/>
        <a:ext cx="6045200" cy="662431"/>
      </dsp:txXfrm>
    </dsp:sp>
    <dsp:sp modelId="{09AE8669-2C68-4B22-B6E9-52D506303D5D}">
      <dsp:nvSpPr>
        <dsp:cNvPr id="0" name=""/>
        <dsp:cNvSpPr/>
      </dsp:nvSpPr>
      <dsp:spPr>
        <a:xfrm>
          <a:off x="434721" y="662431"/>
          <a:ext cx="3270758" cy="327075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B72BF-26A1-4CAA-AFDD-B9DF5E5BACBA}">
      <dsp:nvSpPr>
        <dsp:cNvPr id="0" name=""/>
        <dsp:cNvSpPr/>
      </dsp:nvSpPr>
      <dsp:spPr>
        <a:xfrm>
          <a:off x="2070100" y="662431"/>
          <a:ext cx="6045200" cy="32707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Dormant</a:t>
          </a:r>
        </a:p>
      </dsp:txBody>
      <dsp:txXfrm>
        <a:off x="2070100" y="662431"/>
        <a:ext cx="6045200" cy="662431"/>
      </dsp:txXfrm>
    </dsp:sp>
    <dsp:sp modelId="{2BE36E60-8CC8-4792-AD7D-49F53C9D8E86}">
      <dsp:nvSpPr>
        <dsp:cNvPr id="0" name=""/>
        <dsp:cNvSpPr/>
      </dsp:nvSpPr>
      <dsp:spPr>
        <a:xfrm>
          <a:off x="869441" y="1324863"/>
          <a:ext cx="2401316" cy="240131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8E650-38E5-4C0F-AD9A-3E5FA86D1C02}">
      <dsp:nvSpPr>
        <dsp:cNvPr id="0" name=""/>
        <dsp:cNvSpPr/>
      </dsp:nvSpPr>
      <dsp:spPr>
        <a:xfrm>
          <a:off x="2070100" y="1324863"/>
          <a:ext cx="6045200" cy="24013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Lapsed</a:t>
          </a:r>
        </a:p>
      </dsp:txBody>
      <dsp:txXfrm>
        <a:off x="2070100" y="1324863"/>
        <a:ext cx="6045200" cy="662432"/>
      </dsp:txXfrm>
    </dsp:sp>
    <dsp:sp modelId="{0843F55F-77D2-469C-A8D7-2872B31D9000}">
      <dsp:nvSpPr>
        <dsp:cNvPr id="0" name=""/>
        <dsp:cNvSpPr/>
      </dsp:nvSpPr>
      <dsp:spPr>
        <a:xfrm>
          <a:off x="1304163" y="1987295"/>
          <a:ext cx="1531874" cy="153187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FE077-8A42-4F5D-859D-976A78B068A2}">
      <dsp:nvSpPr>
        <dsp:cNvPr id="0" name=""/>
        <dsp:cNvSpPr/>
      </dsp:nvSpPr>
      <dsp:spPr>
        <a:xfrm>
          <a:off x="2070100" y="1987295"/>
          <a:ext cx="6045200" cy="15318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Cross sell</a:t>
          </a:r>
        </a:p>
      </dsp:txBody>
      <dsp:txXfrm>
        <a:off x="2070100" y="1987295"/>
        <a:ext cx="6045200" cy="662431"/>
      </dsp:txXfrm>
    </dsp:sp>
    <dsp:sp modelId="{44E1272B-B826-4DF5-A41C-D2AF5AE5CB81}">
      <dsp:nvSpPr>
        <dsp:cNvPr id="0" name=""/>
        <dsp:cNvSpPr/>
      </dsp:nvSpPr>
      <dsp:spPr>
        <a:xfrm>
          <a:off x="1738884" y="2649727"/>
          <a:ext cx="662431" cy="66243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8FFEE-6B24-4353-A6A9-6BCAB6790F46}">
      <dsp:nvSpPr>
        <dsp:cNvPr id="0" name=""/>
        <dsp:cNvSpPr/>
      </dsp:nvSpPr>
      <dsp:spPr>
        <a:xfrm>
          <a:off x="2070100" y="2649727"/>
          <a:ext cx="6045200" cy="6624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Existing</a:t>
          </a:r>
        </a:p>
      </dsp:txBody>
      <dsp:txXfrm>
        <a:off x="2070100" y="2649727"/>
        <a:ext cx="6045200" cy="6624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363AE-228C-4C40-A7E1-65E7B7DED64B}">
      <dsp:nvSpPr>
        <dsp:cNvPr id="0" name=""/>
        <dsp:cNvSpPr/>
      </dsp:nvSpPr>
      <dsp:spPr>
        <a:xfrm>
          <a:off x="2812914" y="0"/>
          <a:ext cx="2812914" cy="2011316"/>
        </a:xfrm>
        <a:prstGeom prst="trapezoid">
          <a:avLst>
            <a:gd name="adj" fmla="val 699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b="1" kern="1200" dirty="0"/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 </a:t>
          </a:r>
          <a:r>
            <a:rPr lang="en-GB" sz="2500" b="1" i="1" kern="1200" dirty="0">
              <a:latin typeface="Arial" pitchFamily="34" charset="0"/>
              <a:cs typeface="Arial" pitchFamily="34" charset="0"/>
            </a:rPr>
            <a:t>‘Head of/Director’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i="1" kern="1200" dirty="0">
              <a:latin typeface="Arial" pitchFamily="34" charset="0"/>
              <a:cs typeface="Arial" pitchFamily="34" charset="0"/>
            </a:rPr>
            <a:t>CTO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i="1" kern="1200" dirty="0">
              <a:latin typeface="Arial" pitchFamily="34" charset="0"/>
              <a:cs typeface="Arial" pitchFamily="34" charset="0"/>
            </a:rPr>
            <a:t>MD</a:t>
          </a:r>
        </a:p>
      </dsp:txBody>
      <dsp:txXfrm>
        <a:off x="2812914" y="0"/>
        <a:ext cx="2812914" cy="2011316"/>
      </dsp:txXfrm>
    </dsp:sp>
    <dsp:sp modelId="{49AC47E2-77C2-43DD-91EA-8CE245BB1E66}">
      <dsp:nvSpPr>
        <dsp:cNvPr id="0" name=""/>
        <dsp:cNvSpPr/>
      </dsp:nvSpPr>
      <dsp:spPr>
        <a:xfrm>
          <a:off x="1406457" y="2011316"/>
          <a:ext cx="5625828" cy="2011316"/>
        </a:xfrm>
        <a:prstGeom prst="trapezoid">
          <a:avLst>
            <a:gd name="adj" fmla="val 69927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>
              <a:latin typeface="Arial" pitchFamily="34" charset="0"/>
              <a:cs typeface="Arial" pitchFamily="34" charset="0"/>
            </a:rPr>
            <a:t>‘Senior </a:t>
          </a:r>
          <a:r>
            <a:rPr lang="en-GB" sz="2500" i="1" kern="1200">
              <a:latin typeface="Arial" pitchFamily="34" charset="0"/>
              <a:cs typeface="Arial" pitchFamily="34" charset="0"/>
            </a:rPr>
            <a:t>Manager’</a:t>
          </a:r>
        </a:p>
      </dsp:txBody>
      <dsp:txXfrm>
        <a:off x="2390977" y="2011316"/>
        <a:ext cx="3656788" cy="2011316"/>
      </dsp:txXfrm>
    </dsp:sp>
    <dsp:sp modelId="{03166349-47A7-496F-92BF-457A76572C34}">
      <dsp:nvSpPr>
        <dsp:cNvPr id="0" name=""/>
        <dsp:cNvSpPr/>
      </dsp:nvSpPr>
      <dsp:spPr>
        <a:xfrm>
          <a:off x="0" y="4022633"/>
          <a:ext cx="8438743" cy="2011316"/>
        </a:xfrm>
        <a:prstGeom prst="trapezoid">
          <a:avLst>
            <a:gd name="adj" fmla="val 69927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i="1" kern="1200">
              <a:latin typeface="Arial" pitchFamily="34" charset="0"/>
              <a:cs typeface="Arial" pitchFamily="34" charset="0"/>
            </a:rPr>
            <a:t>‘Reception, HR, Recruitment &amp; Candidates</a:t>
          </a:r>
        </a:p>
      </dsp:txBody>
      <dsp:txXfrm>
        <a:off x="1476780" y="4022633"/>
        <a:ext cx="5485182" cy="2011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8259" r="1825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8308358" cy="8229600"/>
          </a:xfrm>
          <a:prstGeom prst="rect">
            <a:avLst/>
          </a:prstGeom>
          <a:solidFill>
            <a:srgbClr val="91B43E"/>
          </a:solidFill>
        </p:spPr>
      </p:sp>
      <p:sp>
        <p:nvSpPr>
          <p:cNvPr id="3" name="TextBox 3"/>
          <p:cNvSpPr txBox="1"/>
          <p:nvPr/>
        </p:nvSpPr>
        <p:spPr>
          <a:xfrm>
            <a:off x="1920179" y="2614238"/>
            <a:ext cx="6525400" cy="4719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0"/>
              </a:lnSpc>
            </a:pPr>
            <a:r>
              <a:rPr lang="en-US" sz="8000" dirty="0">
                <a:solidFill>
                  <a:srgbClr val="F1F0F0"/>
                </a:solidFill>
                <a:latin typeface="Amaranth"/>
              </a:rPr>
              <a:t>Session 2</a:t>
            </a:r>
          </a:p>
          <a:p>
            <a:pPr>
              <a:lnSpc>
                <a:spcPts val="9200"/>
              </a:lnSpc>
            </a:pPr>
            <a:endParaRPr lang="en-US" sz="8000" dirty="0">
              <a:solidFill>
                <a:srgbClr val="F1F0F0"/>
              </a:solidFill>
              <a:latin typeface="Amaranth"/>
            </a:endParaRPr>
          </a:p>
          <a:p>
            <a:pPr>
              <a:lnSpc>
                <a:spcPts val="9200"/>
              </a:lnSpc>
            </a:pPr>
            <a:r>
              <a:rPr lang="en-US" sz="8000" dirty="0">
                <a:solidFill>
                  <a:srgbClr val="F1F0F0"/>
                </a:solidFill>
                <a:latin typeface="Amaranth"/>
              </a:rPr>
              <a:t>It’s all about your Strategy!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91394" y="214935"/>
            <a:ext cx="1627531" cy="16275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/>
          <p:nvPr/>
        </p:nvSpPr>
        <p:spPr>
          <a:xfrm>
            <a:off x="10134600" y="-190500"/>
            <a:ext cx="7962900" cy="10287000"/>
          </a:xfrm>
          <a:prstGeom prst="rect">
            <a:avLst/>
          </a:prstGeom>
          <a:solidFill>
            <a:srgbClr val="91B43E"/>
          </a:solidFill>
        </p:spPr>
        <p:txBody>
          <a:bodyPr/>
          <a:lstStyle/>
          <a:p>
            <a:endParaRPr lang="en-GB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  <p:sp>
        <p:nvSpPr>
          <p:cNvPr id="5" name="AutoShape 2" descr="https://static.wixstatic.com/media/fa3615_6da4e518b6e8483cbc91a3277812dea8~mv2.jpg/v1/crop/x_8,y_0,w_519,h_737/fill/w_204,h_289,al_c,q_80,usm_0.66_1.00_0.01/fa3615_6da4e518b6e8483cbc91a3277812dea8~mv2.webp"/>
          <p:cNvSpPr>
            <a:spLocks noChangeAspect="1" noChangeArrowheads="1"/>
          </p:cNvSpPr>
          <p:nvPr/>
        </p:nvSpPr>
        <p:spPr bwMode="auto">
          <a:xfrm>
            <a:off x="5486400" y="14859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Nigel Risner It's a Zoo Around Here The New Rules for Better Communication "/>
          <p:cNvSpPr>
            <a:spLocks noChangeAspect="1" noChangeArrowheads="1"/>
          </p:cNvSpPr>
          <p:nvPr/>
        </p:nvSpPr>
        <p:spPr bwMode="auto">
          <a:xfrm>
            <a:off x="6553200" y="25527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 descr="e5624718-da49-4e9f-aaca-7d12358df8ed@eurprd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43" y="5046160"/>
            <a:ext cx="4997757" cy="474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5"/>
          <p:cNvSpPr txBox="1"/>
          <p:nvPr/>
        </p:nvSpPr>
        <p:spPr>
          <a:xfrm>
            <a:off x="9144000" y="5894036"/>
            <a:ext cx="7472675" cy="3488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272727"/>
                </a:solidFill>
                <a:latin typeface="Amaranth"/>
              </a:rPr>
              <a:t>What animal are you?</a:t>
            </a:r>
            <a:br>
              <a:rPr lang="en-US" sz="2400" dirty="0">
                <a:solidFill>
                  <a:srgbClr val="272727"/>
                </a:solidFill>
                <a:latin typeface="Amaranth"/>
              </a:rPr>
            </a:br>
            <a:r>
              <a:rPr lang="en-US" sz="2400" dirty="0">
                <a:solidFill>
                  <a:srgbClr val="272727"/>
                </a:solidFill>
                <a:latin typeface="Amaranth"/>
              </a:rPr>
              <a:t>What animal is your client and candidate?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endParaRPr lang="en-US" sz="2400" dirty="0">
              <a:solidFill>
                <a:srgbClr val="272727"/>
              </a:solidFill>
              <a:latin typeface="Amaranth"/>
            </a:endParaRP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272727"/>
                </a:solidFill>
                <a:latin typeface="Amaranth"/>
              </a:rPr>
              <a:t>Lion – Direct and guarded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272727"/>
                </a:solidFill>
                <a:latin typeface="Amaranth"/>
              </a:rPr>
              <a:t>Monkey – Open and direct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272727"/>
                </a:solidFill>
                <a:latin typeface="Amaranth"/>
              </a:rPr>
              <a:t>Dolphin – Open and indirect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272727"/>
                </a:solidFill>
                <a:latin typeface="Amaranth"/>
              </a:rPr>
              <a:t>Elephant – Indirect and guarded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endParaRPr lang="en-US" sz="2400" dirty="0">
              <a:solidFill>
                <a:srgbClr val="272727"/>
              </a:solidFill>
              <a:latin typeface="Amaranth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203818"/>
            <a:ext cx="9414933" cy="5295900"/>
          </a:xfrm>
          <a:prstGeom prst="rect">
            <a:avLst/>
          </a:prstGeom>
        </p:spPr>
      </p:pic>
      <p:pic>
        <p:nvPicPr>
          <p:cNvPr id="2055" name="Picture 7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980862"/>
            <a:ext cx="7154333" cy="336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61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B4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0385" y="3774544"/>
            <a:ext cx="4621105" cy="5472902"/>
            <a:chOff x="0" y="0"/>
            <a:chExt cx="1563189" cy="18513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63189" cy="1851328"/>
            </a:xfrm>
            <a:custGeom>
              <a:avLst/>
              <a:gdLst/>
              <a:ahLst/>
              <a:cxnLst/>
              <a:rect l="l" t="t" r="r" b="b"/>
              <a:pathLst>
                <a:path w="1563189" h="1851328">
                  <a:moveTo>
                    <a:pt x="1438729" y="1851328"/>
                  </a:moveTo>
                  <a:lnTo>
                    <a:pt x="124460" y="1851328"/>
                  </a:lnTo>
                  <a:cubicBezTo>
                    <a:pt x="55880" y="1851328"/>
                    <a:pt x="0" y="1795447"/>
                    <a:pt x="0" y="17268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726867"/>
                  </a:lnTo>
                  <a:cubicBezTo>
                    <a:pt x="1563189" y="1795448"/>
                    <a:pt x="1507309" y="1851328"/>
                    <a:pt x="1438729" y="185132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912727" y="4494530"/>
            <a:ext cx="3805551" cy="364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200" spc="-21" dirty="0">
                <a:solidFill>
                  <a:srgbClr val="3C455C"/>
                </a:solidFill>
                <a:latin typeface="Amaranth Bold"/>
              </a:rPr>
              <a:t>Method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892502" y="3774544"/>
            <a:ext cx="4621105" cy="5472902"/>
            <a:chOff x="0" y="0"/>
            <a:chExt cx="1563189" cy="18513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63189" cy="1851328"/>
            </a:xfrm>
            <a:custGeom>
              <a:avLst/>
              <a:gdLst/>
              <a:ahLst/>
              <a:cxnLst/>
              <a:rect l="l" t="t" r="r" b="b"/>
              <a:pathLst>
                <a:path w="1563189" h="1851328">
                  <a:moveTo>
                    <a:pt x="1438729" y="1851328"/>
                  </a:moveTo>
                  <a:lnTo>
                    <a:pt x="124460" y="1851328"/>
                  </a:lnTo>
                  <a:cubicBezTo>
                    <a:pt x="55880" y="1851328"/>
                    <a:pt x="0" y="1795447"/>
                    <a:pt x="0" y="17268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726868"/>
                  </a:lnTo>
                  <a:cubicBezTo>
                    <a:pt x="1563189" y="1795448"/>
                    <a:pt x="1507309" y="1851328"/>
                    <a:pt x="1438729" y="185132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2732393" y="892472"/>
            <a:ext cx="12823211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spc="-240" dirty="0">
                <a:solidFill>
                  <a:srgbClr val="FFFFFF"/>
                </a:solidFill>
                <a:latin typeface="Amaranth"/>
              </a:rPr>
              <a:t>Choose your method and message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00279" y="4494530"/>
            <a:ext cx="3805551" cy="364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200" spc="-21" dirty="0">
                <a:solidFill>
                  <a:srgbClr val="3C455C"/>
                </a:solidFill>
                <a:latin typeface="Amaranth Bold"/>
              </a:rPr>
              <a:t>Message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87395" y="214935"/>
            <a:ext cx="1627531" cy="1627531"/>
          </a:xfrm>
          <a:prstGeom prst="rect">
            <a:avLst/>
          </a:prstGeom>
        </p:spPr>
      </p:pic>
      <p:pic>
        <p:nvPicPr>
          <p:cNvPr id="1026" name="Picture 2" descr="Image result for people images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754" y="3670879"/>
            <a:ext cx="5328723" cy="557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lose up of a logo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318" y="5103897"/>
            <a:ext cx="3423074" cy="37498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4704" y="5103897"/>
            <a:ext cx="3836671" cy="37498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388" r="2388"/>
          <a:stretch>
            <a:fillRect/>
          </a:stretch>
        </p:blipFill>
        <p:spPr>
          <a:xfrm>
            <a:off x="13577368" y="2520916"/>
            <a:ext cx="3528246" cy="24701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6834" t="17969" r="5054"/>
          <a:stretch>
            <a:fillRect/>
          </a:stretch>
        </p:blipFill>
        <p:spPr>
          <a:xfrm>
            <a:off x="6095999" y="1821020"/>
            <a:ext cx="4230977" cy="29621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31173" r="13933"/>
          <a:stretch>
            <a:fillRect/>
          </a:stretch>
        </p:blipFill>
        <p:spPr>
          <a:xfrm>
            <a:off x="7309986" y="5372100"/>
            <a:ext cx="3016990" cy="36686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l="33382" t="6621" r="9041"/>
          <a:stretch>
            <a:fillRect/>
          </a:stretch>
        </p:blipFill>
        <p:spPr>
          <a:xfrm>
            <a:off x="10896600" y="1861876"/>
            <a:ext cx="2260723" cy="549802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69860" y="1711694"/>
            <a:ext cx="3331776" cy="2115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00"/>
              </a:lnSpc>
              <a:spcBef>
                <a:spcPct val="0"/>
              </a:spcBef>
            </a:pPr>
            <a:r>
              <a:rPr lang="en-US" sz="5000" spc="-150" dirty="0">
                <a:solidFill>
                  <a:srgbClr val="3C455C"/>
                </a:solidFill>
                <a:latin typeface="Amaranth"/>
              </a:rPr>
              <a:t>Selling in the way they want to buy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69860" y="4002270"/>
            <a:ext cx="3331776" cy="33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endParaRPr lang="en-US" sz="1800" spc="36" dirty="0">
              <a:solidFill>
                <a:srgbClr val="3D4248"/>
              </a:solidFill>
              <a:latin typeface="Clear Sans Regular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6094" y="8659469"/>
            <a:ext cx="1627531" cy="16275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3400" y="4220582"/>
            <a:ext cx="4191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Looking at/ thinking about one of your client Avatars now – in the chat box have a go at answering these questions: </a:t>
            </a:r>
          </a:p>
          <a:p>
            <a:endParaRPr lang="en-GB" sz="2000" dirty="0"/>
          </a:p>
          <a:p>
            <a:r>
              <a:rPr lang="en-GB" sz="2000" dirty="0"/>
              <a:t>How does this inform HOW they want to buy?</a:t>
            </a:r>
          </a:p>
          <a:p>
            <a:r>
              <a:rPr lang="en-GB" sz="2000" dirty="0"/>
              <a:t>Over the phone? On email? In a text? Or will there be a combination of these?</a:t>
            </a:r>
          </a:p>
          <a:p>
            <a:r>
              <a:rPr lang="en-GB" sz="2000" dirty="0"/>
              <a:t>How can you test this?</a:t>
            </a:r>
          </a:p>
          <a:p>
            <a:r>
              <a:rPr lang="en-GB" sz="2000" dirty="0"/>
              <a:t>Why do we want to test this? How much of the rock have you chipped away?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/>
          <p:cNvSpPr/>
          <p:nvPr/>
        </p:nvSpPr>
        <p:spPr>
          <a:xfrm>
            <a:off x="398960" y="266700"/>
            <a:ext cx="8305800" cy="9601200"/>
          </a:xfrm>
          <a:prstGeom prst="rect">
            <a:avLst/>
          </a:prstGeom>
          <a:solidFill>
            <a:srgbClr val="91B43E"/>
          </a:solidFill>
        </p:spPr>
      </p:sp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113461" y="425350"/>
            <a:ext cx="6775576" cy="6775550"/>
            <a:chOff x="0" y="0"/>
            <a:chExt cx="6350025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l="-16629" r="-16629"/>
              </a:stretch>
            </a:blip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" y="4152900"/>
            <a:ext cx="12522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GB" sz="3200" dirty="0">
              <a:latin typeface="Amaranth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3200" dirty="0">
                <a:latin typeface="Amaranth" panose="020B0604020202020204" charset="0"/>
              </a:rPr>
              <a:t>Spreadsheet/Tracker</a:t>
            </a:r>
          </a:p>
          <a:p>
            <a:pPr marL="342900" indent="-342900">
              <a:buFont typeface="+mj-lt"/>
              <a:buAutoNum type="arabicPeriod"/>
            </a:pPr>
            <a:endParaRPr lang="en-GB" sz="3200" dirty="0">
              <a:latin typeface="Amaranth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3200" dirty="0">
                <a:latin typeface="Amaranth" panose="020B0604020202020204" charset="0"/>
              </a:rPr>
              <a:t>CRM</a:t>
            </a:r>
          </a:p>
          <a:p>
            <a:pPr marL="342900" indent="-342900">
              <a:buFont typeface="+mj-lt"/>
              <a:buAutoNum type="arabicPeriod"/>
            </a:pPr>
            <a:endParaRPr lang="en-GB" sz="3200" dirty="0">
              <a:latin typeface="Amaranth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3200" dirty="0">
                <a:latin typeface="Amaranth" panose="020B0604020202020204" charset="0"/>
              </a:rPr>
              <a:t>Hotlists</a:t>
            </a:r>
          </a:p>
          <a:p>
            <a:pPr marL="342900" indent="-342900">
              <a:buFont typeface="+mj-lt"/>
              <a:buAutoNum type="arabicPeriod"/>
            </a:pPr>
            <a:endParaRPr lang="en-GB" sz="3200" dirty="0">
              <a:latin typeface="Amaranth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3200" dirty="0">
                <a:latin typeface="Amaranth" panose="020B0604020202020204" charset="0"/>
              </a:rPr>
              <a:t>Diary/Reminder System</a:t>
            </a:r>
          </a:p>
          <a:p>
            <a:pPr marL="342900" indent="-342900">
              <a:buFont typeface="+mj-lt"/>
              <a:buAutoNum type="arabicPeriod"/>
            </a:pPr>
            <a:endParaRPr lang="en-GB" sz="3200" dirty="0">
              <a:latin typeface="Amaranth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3200" dirty="0">
                <a:latin typeface="Amaranth" panose="020B0604020202020204" charset="0"/>
              </a:rPr>
              <a:t>LBB!!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152400" y="713263"/>
            <a:ext cx="12823211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spc="-240" dirty="0">
                <a:latin typeface="Amaranth"/>
              </a:rPr>
              <a:t>How can you organize your contacts?</a:t>
            </a:r>
          </a:p>
        </p:txBody>
      </p:sp>
    </p:spTree>
    <p:extLst>
      <p:ext uri="{BB962C8B-B14F-4D97-AF65-F5344CB8AC3E}">
        <p14:creationId xmlns:p14="http://schemas.microsoft.com/office/powerpoint/2010/main" val="2288506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33400" y="342900"/>
            <a:ext cx="3037650" cy="7380405"/>
          </a:xfrm>
          <a:prstGeom prst="rect">
            <a:avLst/>
          </a:prstGeom>
          <a:solidFill>
            <a:srgbClr val="91B43E"/>
          </a:solidFill>
        </p:spPr>
      </p:sp>
      <p:sp>
        <p:nvSpPr>
          <p:cNvPr id="3" name="TextBox 3"/>
          <p:cNvSpPr txBox="1"/>
          <p:nvPr/>
        </p:nvSpPr>
        <p:spPr>
          <a:xfrm>
            <a:off x="1043940" y="647700"/>
            <a:ext cx="5804912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60"/>
              </a:lnSpc>
            </a:pPr>
            <a:r>
              <a:rPr lang="en-US" sz="8000" dirty="0">
                <a:solidFill>
                  <a:srgbClr val="3C455C"/>
                </a:solidFill>
                <a:latin typeface="Amaranth"/>
              </a:rPr>
              <a:t>How should I plan?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795056"/>
            <a:ext cx="4643647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272727"/>
                </a:solidFill>
                <a:latin typeface="Amaranth"/>
              </a:rPr>
              <a:t>Daily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272727"/>
                </a:solidFill>
                <a:latin typeface="Amaranth"/>
              </a:rPr>
              <a:t>Weekly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272727"/>
                </a:solidFill>
                <a:latin typeface="Amaranth"/>
              </a:rPr>
              <a:t>Monthly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272727"/>
                </a:solidFill>
                <a:latin typeface="Amaranth"/>
              </a:rPr>
              <a:t>Quarterly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endParaRPr lang="en-US" sz="2400" dirty="0">
              <a:solidFill>
                <a:srgbClr val="272727"/>
              </a:solidFill>
              <a:latin typeface="Amaranth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591800" y="190500"/>
            <a:ext cx="7380435" cy="7380405"/>
            <a:chOff x="0" y="0"/>
            <a:chExt cx="6350025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4152340" y="4696587"/>
            <a:ext cx="5858169" cy="3887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272727"/>
                </a:solidFill>
                <a:latin typeface="Amaranth"/>
              </a:rPr>
              <a:t>Most clients need between 8-15 “touches” before they will work with you.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endParaRPr lang="en-US" sz="2400" dirty="0">
              <a:solidFill>
                <a:srgbClr val="272727"/>
              </a:solidFill>
              <a:latin typeface="Amaranth"/>
            </a:endParaRP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272727"/>
                </a:solidFill>
                <a:latin typeface="Amaranth"/>
              </a:rPr>
              <a:t>You can plan your touches using the method and message technique.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endParaRPr lang="en-US" sz="2400" dirty="0">
              <a:solidFill>
                <a:srgbClr val="272727"/>
              </a:solidFill>
              <a:latin typeface="Amaranth"/>
            </a:endParaRP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272727"/>
                </a:solidFill>
                <a:latin typeface="Amaranth"/>
              </a:rPr>
              <a:t>Organise</a:t>
            </a:r>
            <a:r>
              <a:rPr lang="en-US" sz="2400" dirty="0">
                <a:solidFill>
                  <a:srgbClr val="272727"/>
                </a:solidFill>
                <a:latin typeface="Amaranth"/>
              </a:rPr>
              <a:t> your contacts/ live roles based on - QUIC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endParaRPr lang="en-US" sz="2400" dirty="0">
              <a:solidFill>
                <a:srgbClr val="272727"/>
              </a:solidFill>
              <a:latin typeface="Amaranth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/>
          <p:nvPr/>
        </p:nvSpPr>
        <p:spPr>
          <a:xfrm>
            <a:off x="3048000" y="114300"/>
            <a:ext cx="8305800" cy="9601200"/>
          </a:xfrm>
          <a:prstGeom prst="rect">
            <a:avLst/>
          </a:prstGeom>
          <a:solidFill>
            <a:srgbClr val="91B43E"/>
          </a:solidFill>
        </p:spPr>
      </p:sp>
      <p:sp>
        <p:nvSpPr>
          <p:cNvPr id="3" name="TextBox 3"/>
          <p:cNvSpPr txBox="1"/>
          <p:nvPr/>
        </p:nvSpPr>
        <p:spPr>
          <a:xfrm>
            <a:off x="8991600" y="1562100"/>
            <a:ext cx="8357612" cy="4411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60"/>
              </a:lnSpc>
            </a:pPr>
            <a:r>
              <a:rPr lang="en-US" sz="6000" dirty="0">
                <a:solidFill>
                  <a:srgbClr val="3C455C"/>
                </a:solidFill>
                <a:latin typeface="Amaranth"/>
              </a:rPr>
              <a:t>We will have our next drop in w/b 19</a:t>
            </a:r>
            <a:r>
              <a:rPr lang="en-US" sz="6000" baseline="30000" dirty="0">
                <a:solidFill>
                  <a:srgbClr val="3C455C"/>
                </a:solidFill>
                <a:latin typeface="Amaranth"/>
              </a:rPr>
              <a:t>th</a:t>
            </a:r>
            <a:r>
              <a:rPr lang="en-US" sz="6000" dirty="0">
                <a:solidFill>
                  <a:srgbClr val="3C455C"/>
                </a:solidFill>
                <a:latin typeface="Amaranth"/>
              </a:rPr>
              <a:t> Oct</a:t>
            </a:r>
          </a:p>
          <a:p>
            <a:pPr>
              <a:lnSpc>
                <a:spcPts val="8560"/>
              </a:lnSpc>
            </a:pPr>
            <a:r>
              <a:rPr lang="en-US" sz="2800" dirty="0">
                <a:solidFill>
                  <a:srgbClr val="3C455C"/>
                </a:solidFill>
                <a:latin typeface="Amaranth"/>
              </a:rPr>
              <a:t>40 minutes - Come with your questions on planning, strategy, your client avatars, how to use QUIC… </a:t>
            </a:r>
            <a:r>
              <a:rPr lang="en-US" sz="2800" dirty="0" err="1">
                <a:solidFill>
                  <a:srgbClr val="3C455C"/>
                </a:solidFill>
                <a:latin typeface="Amaranth"/>
              </a:rPr>
              <a:t>etc</a:t>
            </a:r>
            <a:r>
              <a:rPr lang="en-US" sz="2800" dirty="0">
                <a:solidFill>
                  <a:srgbClr val="3C455C"/>
                </a:solidFill>
                <a:latin typeface="Amaranth"/>
              </a:rPr>
              <a:t>…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20694" y="3467100"/>
            <a:ext cx="4851505" cy="6976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chemeClr val="tx2"/>
                </a:solidFill>
                <a:latin typeface="Amaranth"/>
              </a:rPr>
              <a:t>Your actions are to think about – 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endParaRPr lang="en-US" sz="2400" dirty="0">
              <a:solidFill>
                <a:schemeClr val="tx2"/>
              </a:solidFill>
              <a:latin typeface="Amaranth"/>
            </a:endParaRPr>
          </a:p>
          <a:p>
            <a:pPr marL="342900" indent="-342900">
              <a:lnSpc>
                <a:spcPts val="33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maranth"/>
              </a:rPr>
              <a:t>What will you try and use after this session?</a:t>
            </a:r>
          </a:p>
          <a:p>
            <a:pPr marL="342900" indent="-342900">
              <a:lnSpc>
                <a:spcPts val="33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maranth"/>
              </a:rPr>
              <a:t>What is your 1 commitment? Write it on your action plan</a:t>
            </a:r>
          </a:p>
          <a:p>
            <a:pPr marL="342900" indent="-342900">
              <a:lnSpc>
                <a:spcPts val="33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maranth"/>
              </a:rPr>
              <a:t>How will you </a:t>
            </a:r>
            <a:r>
              <a:rPr lang="en-US" sz="2400" dirty="0" err="1">
                <a:solidFill>
                  <a:schemeClr val="tx2"/>
                </a:solidFill>
                <a:latin typeface="Amaranth"/>
              </a:rPr>
              <a:t>categorise</a:t>
            </a:r>
            <a:r>
              <a:rPr lang="en-US" sz="2400" dirty="0">
                <a:solidFill>
                  <a:schemeClr val="tx2"/>
                </a:solidFill>
                <a:latin typeface="Amaranth"/>
              </a:rPr>
              <a:t> your clients?</a:t>
            </a:r>
          </a:p>
          <a:p>
            <a:pPr marL="342900" indent="-342900">
              <a:lnSpc>
                <a:spcPts val="33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maranth"/>
              </a:rPr>
              <a:t>Send me your client avatars for at least 2 clients – think about the method, message and how they want to be communicated with. You can also add your touch points if you have time….</a:t>
            </a:r>
          </a:p>
          <a:p>
            <a:pPr marL="342900" indent="-342900">
              <a:lnSpc>
                <a:spcPts val="33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Amaranth"/>
            </a:endParaRPr>
          </a:p>
          <a:p>
            <a:pPr>
              <a:lnSpc>
                <a:spcPts val="3360"/>
              </a:lnSpc>
              <a:spcBef>
                <a:spcPct val="0"/>
              </a:spcBef>
            </a:pPr>
            <a:endParaRPr lang="en-US" sz="2400" dirty="0">
              <a:solidFill>
                <a:srgbClr val="FFFFFF"/>
              </a:solidFill>
              <a:latin typeface="Amaranth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31581" y="8343900"/>
            <a:ext cx="3828256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endParaRPr lang="en-US" sz="2400" dirty="0">
              <a:solidFill>
                <a:srgbClr val="FFFFFF"/>
              </a:solidFill>
              <a:latin typeface="Amaranth"/>
            </a:endParaRPr>
          </a:p>
          <a:p>
            <a:pPr>
              <a:lnSpc>
                <a:spcPts val="3360"/>
              </a:lnSpc>
              <a:spcBef>
                <a:spcPct val="0"/>
              </a:spcBef>
            </a:pPr>
            <a:endParaRPr lang="en-US" sz="2400" dirty="0">
              <a:solidFill>
                <a:srgbClr val="FFFFFF"/>
              </a:solidFill>
              <a:latin typeface="Amaranth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  <p:pic>
        <p:nvPicPr>
          <p:cNvPr id="5124" name="Picture 4" descr="Image result for fail to plan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5300"/>
            <a:ext cx="5257800" cy="275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62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23900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dirty="0">
                <a:latin typeface="Amaranth" panose="020B0604020202020204" charset="0"/>
              </a:rPr>
              <a:t>House rules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552700"/>
            <a:ext cx="14147799" cy="6627016"/>
          </a:xfrm>
        </p:spPr>
        <p:txBody>
          <a:bodyPr>
            <a:noAutofit/>
          </a:bodyPr>
          <a:lstStyle/>
          <a:p>
            <a:r>
              <a:rPr lang="en-GB" sz="3200" dirty="0"/>
              <a:t>1.5 hours of training content</a:t>
            </a:r>
          </a:p>
          <a:p>
            <a:r>
              <a:rPr lang="en-GB" sz="3200" dirty="0"/>
              <a:t>Every month will have a different topic</a:t>
            </a:r>
          </a:p>
          <a:p>
            <a:r>
              <a:rPr lang="en-GB" sz="3200" dirty="0"/>
              <a:t>We will have one comfort break of 5 minutes!</a:t>
            </a:r>
          </a:p>
          <a:p>
            <a:r>
              <a:rPr lang="en-GB" sz="3200" dirty="0"/>
              <a:t>We will use the chat room, Miro boards and live discussion. There will be group work when appropriate and the numbers allow – so get involved!</a:t>
            </a:r>
          </a:p>
          <a:p>
            <a:r>
              <a:rPr lang="en-GB" sz="3200" dirty="0"/>
              <a:t>We do need to see each others faces! Unless I explain otherwise e.g. if we have a lot of content to get through and we are running out of time</a:t>
            </a:r>
          </a:p>
          <a:p>
            <a:r>
              <a:rPr lang="en-GB" sz="3200" dirty="0"/>
              <a:t>I will always ask you for questions</a:t>
            </a:r>
          </a:p>
          <a:p>
            <a:r>
              <a:rPr lang="en-GB" sz="3200" dirty="0"/>
              <a:t>I will always ask for your full attention</a:t>
            </a:r>
          </a:p>
          <a:p>
            <a:r>
              <a:rPr lang="en-GB" sz="3200" dirty="0"/>
              <a:t>You will always have mine</a:t>
            </a:r>
          </a:p>
          <a:p>
            <a:r>
              <a:rPr lang="en-GB" sz="3200" dirty="0"/>
              <a:t>We will respect the confidentiality of our clients, candidates and colleagues </a:t>
            </a:r>
          </a:p>
        </p:txBody>
      </p:sp>
      <p:sp>
        <p:nvSpPr>
          <p:cNvPr id="6" name="AutoShape 2"/>
          <p:cNvSpPr/>
          <p:nvPr/>
        </p:nvSpPr>
        <p:spPr>
          <a:xfrm>
            <a:off x="15209719" y="65822"/>
            <a:ext cx="3037650" cy="7380405"/>
          </a:xfrm>
          <a:prstGeom prst="rect">
            <a:avLst/>
          </a:prstGeom>
          <a:solidFill>
            <a:srgbClr val="91B43E"/>
          </a:solidFill>
        </p:spPr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4385" y="274638"/>
            <a:ext cx="3267148" cy="348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703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924800" cy="10287000"/>
          </a:xfrm>
          <a:prstGeom prst="rect">
            <a:avLst/>
          </a:prstGeom>
          <a:solidFill>
            <a:srgbClr val="91B43E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323964" y="1028700"/>
            <a:ext cx="8286779" cy="8286746"/>
            <a:chOff x="0" y="0"/>
            <a:chExt cx="6350025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l="-11608" r="-21723"/>
              </a:stretch>
            </a:blip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851258" y="3193947"/>
            <a:ext cx="6224012" cy="6283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44"/>
              </a:lnSpc>
            </a:pPr>
            <a:r>
              <a:rPr lang="en-US" sz="4000" dirty="0">
                <a:solidFill>
                  <a:srgbClr val="3C455C"/>
                </a:solidFill>
                <a:latin typeface="Amaranth"/>
              </a:rPr>
              <a:t>What is my strategy?</a:t>
            </a:r>
          </a:p>
          <a:p>
            <a:pPr>
              <a:lnSpc>
                <a:spcPts val="9844"/>
              </a:lnSpc>
            </a:pPr>
            <a:r>
              <a:rPr lang="en-US" sz="4000" dirty="0">
                <a:solidFill>
                  <a:srgbClr val="3C455C"/>
                </a:solidFill>
                <a:latin typeface="Amaranth"/>
              </a:rPr>
              <a:t>How should I map my market?</a:t>
            </a:r>
          </a:p>
          <a:p>
            <a:pPr>
              <a:lnSpc>
                <a:spcPts val="9844"/>
              </a:lnSpc>
            </a:pPr>
            <a:r>
              <a:rPr lang="en-US" sz="4000" dirty="0">
                <a:solidFill>
                  <a:srgbClr val="3C455C"/>
                </a:solidFill>
                <a:latin typeface="Amaranth"/>
              </a:rPr>
              <a:t>How should I plan?</a:t>
            </a:r>
          </a:p>
          <a:p>
            <a:pPr>
              <a:lnSpc>
                <a:spcPts val="9844"/>
              </a:lnSpc>
            </a:pPr>
            <a:endParaRPr lang="en-US" sz="4000" dirty="0">
              <a:solidFill>
                <a:srgbClr val="3C455C"/>
              </a:solidFill>
              <a:latin typeface="Amaranth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2895600" y="-133350"/>
            <a:ext cx="10420392" cy="10420350"/>
            <a:chOff x="0" y="0"/>
            <a:chExt cx="6350025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9144000" y="2392489"/>
            <a:ext cx="7472675" cy="3308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60"/>
              </a:lnSpc>
            </a:pPr>
            <a:r>
              <a:rPr lang="en-US" sz="8000" dirty="0">
                <a:solidFill>
                  <a:srgbClr val="3C455C"/>
                </a:solidFill>
                <a:latin typeface="Amaranth"/>
              </a:rPr>
              <a:t>Why do 95% recruiters fail in sales?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44000" y="5894036"/>
            <a:ext cx="7472675" cy="2379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43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Failure to build a specific market niche</a:t>
            </a:r>
          </a:p>
          <a:p>
            <a:pPr marL="1143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Failure to identify multiple points of contact</a:t>
            </a:r>
          </a:p>
          <a:p>
            <a:pPr marL="1143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Failure to set multiple objectives for calls</a:t>
            </a:r>
          </a:p>
          <a:p>
            <a:pPr marL="1143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Failure to Listen – Be Interested, not Interesting</a:t>
            </a:r>
          </a:p>
          <a:p>
            <a:pPr marL="1143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Failure to follow the KLT’s</a:t>
            </a:r>
          </a:p>
          <a:p>
            <a:pPr marL="1143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Failure to follow up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13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2535119" y="266700"/>
            <a:ext cx="5448321" cy="5448300"/>
            <a:chOff x="0" y="0"/>
            <a:chExt cx="6350025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l="-16629" r="-16629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193800" y="1617762"/>
            <a:ext cx="5804912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60"/>
              </a:lnSpc>
            </a:pPr>
            <a:r>
              <a:rPr lang="en-US" sz="8000" dirty="0">
                <a:solidFill>
                  <a:srgbClr val="3C455C"/>
                </a:solidFill>
                <a:latin typeface="Amaranth"/>
              </a:rPr>
              <a:t>What is my strategy?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9200" y="5152321"/>
            <a:ext cx="9144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latin typeface="Amaranth" panose="020B0604020202020204" charset="0"/>
                <a:cs typeface="Arial" panose="020B0604020202020204" pitchFamily="34" charset="0"/>
              </a:rPr>
              <a:t>Who to target?</a:t>
            </a:r>
          </a:p>
          <a:p>
            <a:pPr>
              <a:defRPr/>
            </a:pPr>
            <a:r>
              <a:rPr lang="en-GB" sz="2800" dirty="0">
                <a:latin typeface="Amaranth" panose="020B0604020202020204" charset="0"/>
                <a:cs typeface="Arial" panose="020B0604020202020204" pitchFamily="34" charset="0"/>
              </a:rPr>
              <a:t>Hub and Spoke model…</a:t>
            </a:r>
          </a:p>
          <a:p>
            <a:pPr>
              <a:defRPr/>
            </a:pPr>
            <a:endParaRPr lang="en-GB" sz="2800" dirty="0">
              <a:latin typeface="Amaranth" panose="020B060402020202020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Amaranth" panose="020B0604020202020204" charset="0"/>
                <a:cs typeface="Arial" panose="020B0604020202020204" pitchFamily="34" charset="0"/>
              </a:rPr>
              <a:t>Number of points of contact</a:t>
            </a:r>
          </a:p>
          <a:p>
            <a:pPr>
              <a:buFont typeface="Arial" charset="0"/>
              <a:buChar char="•"/>
              <a:defRPr/>
            </a:pPr>
            <a:r>
              <a:rPr lang="en-GB" sz="2800" dirty="0">
                <a:latin typeface="Amaranth" panose="020B0604020202020204" charset="0"/>
                <a:cs typeface="Arial" panose="020B0604020202020204" pitchFamily="34" charset="0"/>
              </a:rPr>
              <a:t>Speed of sales process</a:t>
            </a:r>
          </a:p>
          <a:p>
            <a:pPr>
              <a:buFont typeface="Arial" charset="0"/>
              <a:buChar char="•"/>
              <a:defRPr/>
            </a:pPr>
            <a:r>
              <a:rPr lang="en-GB" sz="2800" dirty="0">
                <a:latin typeface="Amaranth" panose="020B0604020202020204" charset="0"/>
                <a:cs typeface="Arial" panose="020B0604020202020204" pitchFamily="34" charset="0"/>
              </a:rPr>
              <a:t>Decision making</a:t>
            </a:r>
          </a:p>
          <a:p>
            <a:pPr>
              <a:buFont typeface="Arial" charset="0"/>
              <a:buChar char="•"/>
              <a:defRPr/>
            </a:pPr>
            <a:r>
              <a:rPr lang="en-GB" sz="2800" dirty="0">
                <a:latin typeface="Amaranth" panose="020B0604020202020204" charset="0"/>
                <a:cs typeface="Arial" panose="020B0604020202020204" pitchFamily="34" charset="0"/>
              </a:rPr>
              <a:t>ROI</a:t>
            </a:r>
          </a:p>
          <a:p>
            <a:pPr>
              <a:buFont typeface="Arial" charset="0"/>
              <a:buChar char="•"/>
              <a:defRPr/>
            </a:pPr>
            <a:r>
              <a:rPr lang="en-GB" sz="2800" dirty="0">
                <a:latin typeface="Amaranth" panose="020B0604020202020204" charset="0"/>
                <a:cs typeface="Arial" panose="020B0604020202020204" pitchFamily="34" charset="0"/>
              </a:rPr>
              <a:t>Number of vacancies</a:t>
            </a:r>
          </a:p>
          <a:p>
            <a:pPr>
              <a:buFont typeface="Arial" charset="0"/>
              <a:buChar char="•"/>
              <a:defRPr/>
            </a:pPr>
            <a:r>
              <a:rPr lang="en-GB" sz="2800" dirty="0">
                <a:latin typeface="Amaranth" panose="020B0604020202020204" charset="0"/>
                <a:cs typeface="Arial" panose="020B0604020202020204" pitchFamily="34" charset="0"/>
              </a:rPr>
              <a:t>Repeat business</a:t>
            </a:r>
          </a:p>
          <a:p>
            <a:pPr>
              <a:buFont typeface="Arial" charset="0"/>
              <a:buChar char="•"/>
              <a:defRPr/>
            </a:pPr>
            <a:r>
              <a:rPr lang="en-GB" sz="2800" dirty="0">
                <a:latin typeface="Amaranth" panose="020B0604020202020204" charset="0"/>
                <a:cs typeface="Arial" panose="020B0604020202020204" pitchFamily="34" charset="0"/>
              </a:rPr>
              <a:t>Nature of the relationship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69139257"/>
              </p:ext>
            </p:extLst>
          </p:nvPr>
        </p:nvGraphicFramePr>
        <p:xfrm>
          <a:off x="6636366" y="4196699"/>
          <a:ext cx="6096000" cy="4064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96628" y="0"/>
            <a:ext cx="7962900" cy="10287000"/>
          </a:xfrm>
          <a:prstGeom prst="rect">
            <a:avLst/>
          </a:prstGeom>
          <a:solidFill>
            <a:srgbClr val="91B43E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4" name="TextBox 4"/>
          <p:cNvSpPr txBox="1"/>
          <p:nvPr/>
        </p:nvSpPr>
        <p:spPr>
          <a:xfrm>
            <a:off x="1206500" y="1714500"/>
            <a:ext cx="4432301" cy="18508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7200" dirty="0">
                <a:solidFill>
                  <a:srgbClr val="FFFFFF"/>
                </a:solidFill>
                <a:latin typeface="Amaranth"/>
              </a:rPr>
              <a:t>Which companies should I target?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28800" y="6819900"/>
            <a:ext cx="13796681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3600" dirty="0">
                <a:solidFill>
                  <a:srgbClr val="272727"/>
                </a:solidFill>
                <a:latin typeface="Amaranth"/>
              </a:rPr>
              <a:t>Which of these do you get in touch with regularly?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3600" dirty="0">
                <a:solidFill>
                  <a:srgbClr val="272727"/>
                </a:solidFill>
                <a:latin typeface="Amaranth"/>
              </a:rPr>
              <a:t>How often do you call them?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3600" dirty="0">
                <a:solidFill>
                  <a:srgbClr val="272727"/>
                </a:solidFill>
                <a:latin typeface="Amaranth"/>
              </a:rPr>
              <a:t>Do you need to up it? Does it need to be less often?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3600" dirty="0">
                <a:solidFill>
                  <a:srgbClr val="272727"/>
                </a:solidFill>
                <a:latin typeface="Amaranth"/>
              </a:rPr>
              <a:t>What reasons do we have to call them?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endParaRPr lang="en-US" sz="3600" dirty="0">
              <a:solidFill>
                <a:srgbClr val="272727"/>
              </a:solidFill>
              <a:latin typeface="Amaranth"/>
            </a:endParaRP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3600" dirty="0">
                <a:solidFill>
                  <a:srgbClr val="272727"/>
                </a:solidFill>
                <a:latin typeface="Amaranth"/>
              </a:rPr>
              <a:t>What other candidate “stars” would you add to the above?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59278147"/>
              </p:ext>
            </p:extLst>
          </p:nvPr>
        </p:nvGraphicFramePr>
        <p:xfrm>
          <a:off x="7975600" y="1558459"/>
          <a:ext cx="811530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tar: 5 Points 9"/>
          <p:cNvSpPr/>
          <p:nvPr/>
        </p:nvSpPr>
        <p:spPr>
          <a:xfrm>
            <a:off x="6629400" y="3280976"/>
            <a:ext cx="1979712" cy="18625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Active contractor sites</a:t>
            </a:r>
            <a:endParaRPr lang="en-GB" sz="1050" dirty="0"/>
          </a:p>
        </p:txBody>
      </p:sp>
      <p:sp>
        <p:nvSpPr>
          <p:cNvPr id="11" name="Star: 5 Points 10"/>
          <p:cNvSpPr/>
          <p:nvPr/>
        </p:nvSpPr>
        <p:spPr>
          <a:xfrm>
            <a:off x="8762782" y="792818"/>
            <a:ext cx="1905218" cy="15312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IV Lead</a:t>
            </a:r>
          </a:p>
        </p:txBody>
      </p:sp>
      <p:sp>
        <p:nvSpPr>
          <p:cNvPr id="12" name="Star: 5 Points 11"/>
          <p:cNvSpPr/>
          <p:nvPr/>
        </p:nvSpPr>
        <p:spPr>
          <a:xfrm>
            <a:off x="15625481" y="3628558"/>
            <a:ext cx="1992412" cy="189594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  <a:p>
            <a:pPr algn="ctr"/>
            <a:r>
              <a:rPr lang="en-US" sz="1000" dirty="0"/>
              <a:t>Tracking active candidates</a:t>
            </a:r>
          </a:p>
          <a:p>
            <a:pPr algn="ctr"/>
            <a:endParaRPr lang="en-GB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59007909"/>
              </p:ext>
            </p:extLst>
          </p:nvPr>
        </p:nvGraphicFramePr>
        <p:xfrm>
          <a:off x="781457" y="2462350"/>
          <a:ext cx="8438743" cy="603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2"/>
          <p:cNvSpPr/>
          <p:nvPr/>
        </p:nvSpPr>
        <p:spPr>
          <a:xfrm>
            <a:off x="10081962" y="0"/>
            <a:ext cx="7962900" cy="10287000"/>
          </a:xfrm>
          <a:prstGeom prst="rect">
            <a:avLst/>
          </a:prstGeom>
          <a:solidFill>
            <a:srgbClr val="91B43E"/>
          </a:solidFill>
        </p:spPr>
        <p:txBody>
          <a:bodyPr/>
          <a:lstStyle/>
          <a:p>
            <a:endParaRPr lang="en-GB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9284" y="2324100"/>
            <a:ext cx="3828256" cy="5232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FFFFF"/>
                </a:solidFill>
                <a:latin typeface="Amaranth"/>
              </a:rPr>
              <a:t>Who should I target?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endParaRPr lang="en-US" sz="2400" dirty="0">
              <a:solidFill>
                <a:srgbClr val="FFFFFF"/>
              </a:solidFill>
              <a:latin typeface="Amaranth"/>
            </a:endParaRPr>
          </a:p>
          <a:p>
            <a:pPr>
              <a:lnSpc>
                <a:spcPts val="3360"/>
              </a:lnSpc>
              <a:spcBef>
                <a:spcPct val="0"/>
              </a:spcBef>
            </a:pPr>
            <a:endParaRPr lang="en-US" sz="2400" dirty="0">
              <a:solidFill>
                <a:srgbClr val="FFFFFF"/>
              </a:solidFill>
              <a:latin typeface="Amaranth"/>
            </a:endParaRPr>
          </a:p>
          <a:p>
            <a:pPr>
              <a:lnSpc>
                <a:spcPts val="3360"/>
              </a:lnSpc>
              <a:spcBef>
                <a:spcPct val="0"/>
              </a:spcBef>
            </a:pPr>
            <a:endParaRPr lang="en-US" sz="4000" dirty="0">
              <a:solidFill>
                <a:srgbClr val="FFFFFF"/>
              </a:solidFill>
              <a:latin typeface="Amaranth"/>
            </a:endParaRP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Amaranth"/>
              </a:rPr>
              <a:t>The MAN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endParaRPr lang="en-US" sz="4000" dirty="0">
              <a:solidFill>
                <a:srgbClr val="FFFFFF"/>
              </a:solidFill>
              <a:latin typeface="Amaranth"/>
            </a:endParaRPr>
          </a:p>
          <a:p>
            <a:pPr>
              <a:lnSpc>
                <a:spcPts val="3360"/>
              </a:lnSpc>
              <a:spcBef>
                <a:spcPct val="0"/>
              </a:spcBef>
            </a:pPr>
            <a:endParaRPr lang="en-US" sz="4000" dirty="0">
              <a:solidFill>
                <a:srgbClr val="FFFFFF"/>
              </a:solidFill>
              <a:latin typeface="Amaranth"/>
            </a:endParaRP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Amaranth"/>
              </a:rPr>
              <a:t>Potential candidates/ non MAN</a:t>
            </a:r>
          </a:p>
        </p:txBody>
      </p:sp>
    </p:spTree>
    <p:extLst>
      <p:ext uri="{BB962C8B-B14F-4D97-AF65-F5344CB8AC3E}">
        <p14:creationId xmlns:p14="http://schemas.microsoft.com/office/powerpoint/2010/main" val="2812141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9144000" y="2392489"/>
            <a:ext cx="7472675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60"/>
              </a:lnSpc>
            </a:pPr>
            <a:r>
              <a:rPr lang="en-US" sz="8000" dirty="0">
                <a:solidFill>
                  <a:srgbClr val="3C455C"/>
                </a:solidFill>
                <a:latin typeface="Amaranth"/>
              </a:rPr>
              <a:t>Know –like- trust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44000" y="5894036"/>
            <a:ext cx="7472675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272727"/>
                </a:solidFill>
                <a:latin typeface="Amaranth"/>
              </a:rPr>
              <a:t>People buy from people that they like, that are like them and that like them.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endParaRPr lang="en-US" sz="2400" dirty="0">
              <a:solidFill>
                <a:srgbClr val="272727"/>
              </a:solidFill>
              <a:latin typeface="Amaranth"/>
            </a:endParaRP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272727"/>
                </a:solidFill>
                <a:latin typeface="Amaranth"/>
              </a:rPr>
              <a:t>What are your friends like?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272727"/>
                </a:solidFill>
                <a:latin typeface="Amaranth"/>
              </a:rPr>
              <a:t>What are your clients like?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272727"/>
                </a:solidFill>
                <a:latin typeface="Amaranth"/>
              </a:rPr>
              <a:t>What are your candidates like?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104900"/>
            <a:ext cx="7715250" cy="771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23900"/>
            <a:ext cx="8229600" cy="1143000"/>
          </a:xfrm>
        </p:spPr>
        <p:txBody>
          <a:bodyPr>
            <a:noAutofit/>
          </a:bodyPr>
          <a:lstStyle/>
          <a:p>
            <a:r>
              <a:rPr lang="en-GB" sz="8000" dirty="0">
                <a:latin typeface="Amaranth" panose="020B0604020202020204" charset="0"/>
              </a:rPr>
              <a:t>Client avatars</a:t>
            </a:r>
          </a:p>
        </p:txBody>
      </p:sp>
      <p:sp>
        <p:nvSpPr>
          <p:cNvPr id="6" name="AutoShape 2"/>
          <p:cNvSpPr/>
          <p:nvPr/>
        </p:nvSpPr>
        <p:spPr>
          <a:xfrm>
            <a:off x="609600" y="2400300"/>
            <a:ext cx="3037650" cy="7380405"/>
          </a:xfrm>
          <a:prstGeom prst="rect">
            <a:avLst/>
          </a:prstGeom>
          <a:solidFill>
            <a:srgbClr val="91B43E"/>
          </a:solidFill>
        </p:spPr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2552700"/>
            <a:ext cx="14147800" cy="6626225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800" dirty="0">
              <a:solidFill>
                <a:srgbClr val="FFFFFF"/>
              </a:solidFill>
            </a:endParaRPr>
          </a:p>
          <a:p>
            <a:pPr marL="0"/>
            <a:endParaRPr lang="en-US" sz="8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800" dirty="0">
                <a:solidFill>
                  <a:srgbClr val="FFFFFF"/>
                </a:solidFill>
              </a:rPr>
              <a:t>Emotional - Logical</a:t>
            </a:r>
          </a:p>
          <a:p>
            <a:pPr marL="0"/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14428" y="2400300"/>
            <a:ext cx="7515143" cy="57884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100" b="1" dirty="0">
                <a:latin typeface="Amaranth" panose="020B0604020202020204" charset="0"/>
              </a:rPr>
              <a:t>Title – Background – age – gender - Profession</a:t>
            </a:r>
          </a:p>
          <a:p>
            <a:pPr marL="0"/>
            <a:endParaRPr lang="en-US" sz="4100" b="1" dirty="0">
              <a:latin typeface="Amaranth" panose="020B060402020202020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4100" b="1" dirty="0">
                <a:latin typeface="Amaranth" panose="020B0604020202020204" charset="0"/>
              </a:rPr>
              <a:t>Quick – Slow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100" b="1" dirty="0">
                <a:latin typeface="Amaranth" panose="020B0604020202020204" charset="0"/>
              </a:rPr>
              <a:t>Lots of speech – Little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100" b="1" dirty="0">
                <a:latin typeface="Amaranth" panose="020B0604020202020204" charset="0"/>
              </a:rPr>
              <a:t>Detail – Big picture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100" b="1" dirty="0">
                <a:latin typeface="Amaranth" panose="020B0604020202020204" charset="0"/>
              </a:rPr>
              <a:t>External – Internal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100" b="1" dirty="0">
                <a:latin typeface="Amaranth" panose="020B0604020202020204" charset="0"/>
              </a:rPr>
              <a:t>Pictures – Facts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100" b="1" dirty="0">
                <a:latin typeface="Amaranth" panose="020B0604020202020204" charset="0"/>
              </a:rPr>
              <a:t>Lots of written – </a:t>
            </a:r>
            <a:r>
              <a:rPr lang="en-US" sz="4100" b="1" dirty="0" err="1">
                <a:latin typeface="Amaranth" panose="020B0604020202020204" charset="0"/>
              </a:rPr>
              <a:t>Bulletpoints</a:t>
            </a:r>
            <a:endParaRPr lang="en-US" sz="4100" b="1" dirty="0">
              <a:latin typeface="Amaranth" panose="020B060402020202020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4100" b="1" dirty="0">
                <a:latin typeface="Amaranth" panose="020B0604020202020204" charset="0"/>
              </a:rPr>
              <a:t>Personal – Professional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100" b="1" dirty="0">
                <a:latin typeface="Amaranth" panose="020B0604020202020204" charset="0"/>
              </a:rPr>
              <a:t>Emotional - Logical</a:t>
            </a:r>
          </a:p>
          <a:p>
            <a:pPr marL="0"/>
            <a:endParaRPr lang="en-US" sz="800" dirty="0"/>
          </a:p>
          <a:p>
            <a:pPr marL="0"/>
            <a:endParaRPr lang="en-US" sz="800" dirty="0"/>
          </a:p>
          <a:p>
            <a:pPr marL="0"/>
            <a:endParaRPr lang="en-US" sz="800" dirty="0">
              <a:solidFill>
                <a:srgbClr val="FFFFFF"/>
              </a:solidFill>
            </a:endParaRP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031" y="571500"/>
            <a:ext cx="6490006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472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734</Words>
  <Application>Microsoft Office PowerPoint</Application>
  <PresentationFormat>Custom</PresentationFormat>
  <Paragraphs>136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Clear Sans Regular</vt:lpstr>
      <vt:lpstr>Amaranth</vt:lpstr>
      <vt:lpstr>Calibri</vt:lpstr>
      <vt:lpstr>Amaranth Bold</vt:lpstr>
      <vt:lpstr>Arial</vt:lpstr>
      <vt:lpstr>Office Theme</vt:lpstr>
      <vt:lpstr>PowerPoint Presentation</vt:lpstr>
      <vt:lpstr>House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Client avatars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 Presentation Template</dc:title>
  <dc:creator>Ali Braid</dc:creator>
  <cp:lastModifiedBy>Ali Braid</cp:lastModifiedBy>
  <cp:revision>39</cp:revision>
  <dcterms:created xsi:type="dcterms:W3CDTF">2006-08-16T00:00:00Z</dcterms:created>
  <dcterms:modified xsi:type="dcterms:W3CDTF">2021-06-29T16:41:58Z</dcterms:modified>
  <dc:identifier>DAEH8IRvawY</dc:identifier>
</cp:coreProperties>
</file>